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65" r:id="rId4"/>
    <p:sldId id="262" r:id="rId5"/>
    <p:sldId id="269" r:id="rId6"/>
    <p:sldId id="257" r:id="rId7"/>
    <p:sldId id="258" r:id="rId8"/>
    <p:sldId id="261" r:id="rId9"/>
    <p:sldId id="267" r:id="rId10"/>
    <p:sldId id="268" r:id="rId11"/>
    <p:sldId id="271" r:id="rId12"/>
    <p:sldId id="260" r:id="rId13"/>
    <p:sldId id="275" r:id="rId14"/>
    <p:sldId id="264" r:id="rId15"/>
    <p:sldId id="259" r:id="rId16"/>
    <p:sldId id="266" r:id="rId17"/>
    <p:sldId id="279" r:id="rId18"/>
    <p:sldId id="270" r:id="rId19"/>
    <p:sldId id="273" r:id="rId20"/>
    <p:sldId id="274" r:id="rId21"/>
    <p:sldId id="280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vzeti razdelek" id="{5CA58D1D-B5B0-402A-A84E-3C95D7528BDB}">
          <p14:sldIdLst>
            <p14:sldId id="256"/>
            <p14:sldId id="272"/>
            <p14:sldId id="265"/>
            <p14:sldId id="262"/>
            <p14:sldId id="269"/>
            <p14:sldId id="257"/>
            <p14:sldId id="258"/>
            <p14:sldId id="261"/>
            <p14:sldId id="267"/>
            <p14:sldId id="268"/>
            <p14:sldId id="271"/>
            <p14:sldId id="260"/>
            <p14:sldId id="275"/>
            <p14:sldId id="264"/>
            <p14:sldId id="259"/>
            <p14:sldId id="266"/>
            <p14:sldId id="279"/>
            <p14:sldId id="270"/>
            <p14:sldId id="273"/>
            <p14:sldId id="274"/>
            <p14:sldId id="280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DAE3F3"/>
    <a:srgbClr val="000000"/>
    <a:srgbClr val="111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28.5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8192,'0'0'0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45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39.351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 0 4915,'2'1'105,"0"0"-1,0 0 0,0-1 1,0 1-1,1 0 1,-2 1-1,1-1 1,0 0-1,0 1 1,0-1-1,0 1 1,-1-1-1,1 1 1,-1 0-1,1 0 1,-1 0-1,0-1 1,2 5-1,1 0 105,71 93 219,4-4 0,5-3 1,3-4-1,4-3 0,4-5 0,3-4 1,3-4-1,4-5 0,2-4 1,3-6-1,2-4 0,2-4 0,126 33 1,-86-41-44,2-8 1,0-5 0,206 7 0,-240-30-426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40.703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149 75 4915,'-10'12'139,"0"0"-1,1 0 0,0 1 1,1 0-1,1 0 1,0 1-1,-9 27 1,2 2 484,-10 58 0,1 77 11766,25-221-12388,-1-287 0,-8 291-179,5 32 94,0-1-1,1 1 0,0-1 0,0 0 1,1-7-1,0 12 75,0 1 0,0 0 1,1 0-1,-1-1 0,1 1 0,0 0 1,0 0-1,0 0 0,0 0 1,0 0-1,0 0 0,0 0 0,1 0 1,-1 1-1,1-1 0,-1 0 0,1 1 1,0-1-1,-1 1 0,1 0 0,3-2 1,2-1-19,1 1 1,-1 1 0,0-1 0,1 2-1,-1-1 1,1 1 0,-1 0-1,1 0 1,0 1 0,0 0-1,14 1 1,10 4-174,45 12 1,10 7-830,130 56 0,-96-25-8226,-63-22 7401,-58-33 1863,1 1 0,-1-1 0,1 0 0,-1 1 0,1-1 0,-1 0 1,0 1-1,1-1 0,-1 1 0,1-1 0,-1 1 0,0-1 0,1 1 0,-1-1 0,0 1 1,0-1-1,1 1 0,-1-1 0,0 1 0,0-1 0,0 1 0,0 0 0,0-1 0,0 1 1,0-1-1,0 1 0,0-1 0,0 1 0,0 1 0,-1-1-17,-1 0 0,1 0-1,-1 0 1,1-1 0,-1 1 0,0 0-1,1 0 1,-1-1 0,0 1 0,1-1-1,-1 0 1,0 1 0,0-1 0,1 0-1,-4 0 1,-39 3 42,-16 1-36,1 2 0,-105 25 0,-74 51-56,184-58 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0:42:49.780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 0 4915,'2'1'105,"0"0"-1,0 0 0,0-1 1,0 1-1,1 0 1,-2 1-1,1-1 1,0 0-1,0 1 1,0-1-1,0 1 1,-1-1-1,1 1 1,-1 0-1,1 0 1,-1 0-1,0-1 1,2 5-1,1 0 105,71 93 219,4-4 0,5-3 1,3-4-1,4-3 0,4-5 0,3-4 1,3-4-1,4-5 0,2-4 1,3-6-1,2-4 0,2-4 0,126 33 1,-86-41-44,2-8 1,0-5 0,206 7 0,-240-30-426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10:42:49.824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149 75 4915,'-10'12'139,"0"0"-1,1 0 0,0 1 1,1 0-1,1 0 1,0 1-1,-9 27 1,2 2 484,-10 58 0,1 77 11766,25-221-12388,-1-287 0,-8 291-179,5 32 94,0-1-1,1 1 0,0-1 0,0 0 1,1-7-1,0 12 75,0 1 0,0 0 1,1 0-1,-1-1 0,1 1 0,0 0 1,0 0-1,0 0 0,0 0 1,0 0-1,0 0 0,0 0 0,1 0 1,-1 1-1,1-1 0,-1 0 0,1 1 1,0-1-1,-1 1 0,1 0 0,3-2 1,2-1-19,1 1 1,-1 1 0,0-1 0,1 2-1,-1-1 1,1 1 0,-1 0-1,1 0 1,0 1 0,0 0-1,14 1 1,10 4-174,45 12 1,10 7-830,130 56 0,-96-25-8226,-63-22 7401,-58-33 1863,1 1 0,-1-1 0,1 0 0,-1 1 0,1-1 0,-1 0 1,0 1-1,1-1 0,-1 1 0,1-1 0,-1 1 0,0-1 0,1 1 0,-1-1 0,0 1 1,0-1-1,1 1 0,-1-1 0,0 1 0,0-1 0,0 1 0,0 0 0,0-1 0,0 1 1,0-1-1,0 1 0,0-1 0,0 1 0,0 1 0,-1-1-17,-1 0 0,1 0-1,-1 0 1,1-1 0,-1 1 0,0 0-1,1 0 1,-1-1 0,0 1 0,1-1-1,-1 0 1,0 1 0,0-1 0,1 0-1,-4 0 1,-39 3 42,-16 1-36,1 2 0,-105 25 0,-74 51-56,184-58 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48.1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1 0 8192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48E98-35FF-4AB0-B358-98BA5F4F7A9B}" type="datetimeFigureOut">
              <a:rPr lang="sl-SI" smtClean="0"/>
              <a:t>14. 12. 2025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78123-F056-44F7-9BC5-31AD90264FF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4831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80677D-9D6A-8B76-8257-9A762AF30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0870C91-C825-C974-ABC6-23C7B694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2A899C9-7AE9-1E07-7EAB-A926094C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4CEE-5DB3-4C24-ABD3-4B443F5F89E9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056E1F-B8A9-5E15-C58F-3F958A8E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7C06FD-BBA9-DA60-1270-50F88AF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2296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CBDCFB-B47C-5202-E72B-11C5A38B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D1EB4F86-6228-FA27-C4B0-FA8AA25E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6968736-03EA-6114-2152-D592A8D7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0B21-906B-449C-B9D3-C665CAF27D7C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F51E94F-4C50-84D6-591E-B8E3B400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34D6DFA-A8E4-9958-9E5E-D89D1FBD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382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AE1063BD-DEB0-2E96-55FC-901244330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3106F3C-3386-D845-43A7-0CBCC653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8A4B99-583C-2F71-2649-8DD3A496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5104-3F99-4A98-94DD-1B6CFA5FB633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3165CA5-ECE7-8C10-60F2-9E2C2CDB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A125D4F-7316-AC19-EFAB-1EBBA588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0821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3FFDB71-2094-7C42-57A0-79A937A2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E9C9A86-CD54-0617-AF3C-18E8E17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18A0505-2441-2AAF-277E-F3B8E777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6263-2718-4854-9C7F-3B29A71737D9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A737BB2-23A8-D10A-A955-4147F77B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051C60-75C8-0BA4-5244-FF72E56C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276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4C7BDF-0535-5AC9-F903-89A1A380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7A12824-0E4E-97E2-BC6E-1A66F2A0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572473E-74FF-12FA-9524-B52C7F20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B4E4-C4AE-4D58-88C6-391B1E0F2FEF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8535C97-4817-6655-5D2E-E22AC735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802D642-16B3-6821-3782-F61E6B9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135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17868D-D6A1-981A-348E-099C236D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A4CEB7F-BC79-707F-81C5-037966222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C332997-8EB8-8DC5-53E0-EC898E6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701FD8F-735A-CC52-DEBD-1D3259C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92D9-77F6-42E9-8205-5C269216A717}" type="datetime1">
              <a:rPr lang="sl-SI" smtClean="0"/>
              <a:t>14. 12. 2025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9E8B142-2AC5-FFEC-BBA0-A15FEFE2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8948393-1B2B-350C-4C1F-49C05741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07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CD4EFA-C89E-585E-14E6-1D27F731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2A582A-1B4D-F462-3382-AFF59E943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F3A9A82-9056-BD35-F601-7F2F003F8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FEA4A84-BEF0-73E6-0E58-32275EFC4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ED395316-FBE1-89D6-40A0-AC7A929F6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A2C31B56-F356-49BD-4276-2BF5EF21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C3A0-1743-4EE1-9C3A-8DD0B911B4B7}" type="datetime1">
              <a:rPr lang="sl-SI" smtClean="0"/>
              <a:t>14. 12. 2025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3FBD5C9B-5616-8F49-B7DD-CBD633A0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48C82ADB-4FC0-4E0A-8921-4CED956E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67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70D307-761E-9B14-6673-800CEA3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14DF501-E1DB-F6D8-1CCC-6FA99910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EE81-F3D9-46A4-BAF9-55AA47FA2711}" type="datetime1">
              <a:rPr lang="sl-SI" smtClean="0"/>
              <a:t>14. 12. 2025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D9D9ED43-81C8-2D5A-EA15-C6958E1E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EC39794-7C2E-A0E1-303E-F35967F4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64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8A38D816-4614-D688-81C3-EA7355C6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0149-CE1A-4D20-BB0E-5CC287014C8E}" type="datetime1">
              <a:rPr lang="sl-SI" smtClean="0"/>
              <a:t>14. 12. 2025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7966D6CC-6E09-FA5A-D66A-41B2B5C0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6FBCCC9-188B-8428-F311-F1921E60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405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BB6776-8584-D152-93D2-C7AEFC76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EBE65E-4632-B8E2-9024-C2F7F84D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CCA9018-4D31-AE10-067E-43F293AD0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DDBCF322-C247-6EE6-789A-62E7DE92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1AE7-D1AA-4B83-A687-E1C8AB05A3C4}" type="datetime1">
              <a:rPr lang="sl-SI" smtClean="0"/>
              <a:t>14. 12. 2025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BFE28813-7E21-F5D2-B6B0-AEF8131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B4407A10-A23C-FA0C-EAA7-1C896B7C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3253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869201-8AA5-56E6-9097-0B9EE6BD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069D6D0C-747E-9121-61BF-D224AA007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A8F843C-2C37-C31C-14E7-50D3146B0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9FC08CF-D14A-CC03-32E2-CC09A7E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BB24-C922-4F6E-8C84-7881B454BA42}" type="datetime1">
              <a:rPr lang="sl-SI" smtClean="0"/>
              <a:t>14. 12. 2025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A7F13D9-4808-E89D-6836-4A71EC80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C8C1C74-BE18-F891-6BCE-9E2BE15F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5496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678F04D1-DEFA-1B29-004A-B007A5CC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0644B6C-0791-F058-99AF-2B51A3FF8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87FC6EB-5C51-1C32-16DF-33195EADA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DB3D4-E10C-4A30-87AC-A24FFDCE6B35}" type="datetime1">
              <a:rPr lang="sl-SI" smtClean="0"/>
              <a:t>14. 12. 2025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0C65E4E-5E68-D64C-B2B0-F0BBBA1D8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l-SI"/>
              <a:t>JSI, F9</a:t>
            </a:r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53F32B-E756-78D3-09E7-48C0FEBC1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8345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406.0250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12.png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6A4841-4452-00CB-BF5A-E92F1D52C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Diffusion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generating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background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events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: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first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results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67D6275-CF28-54CA-BA60-C93074846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8454"/>
            <a:ext cx="9144000" cy="1655762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Korl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Železnikar, 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287379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EA913A6-1F59-5E26-4083-80197DBB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EDM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training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1B63ABD4-161D-9A1B-2B40-1BC9A22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74" y="365126"/>
            <a:ext cx="5504852" cy="5976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14:cNvPr>
              <p14:cNvContentPartPr/>
              <p14:nvPr/>
            </p14:nvContentPartPr>
            <p14:xfrm>
              <a:off x="-743265" y="352425"/>
              <a:ext cx="360" cy="360"/>
            </p14:xfrm>
          </p:contentPart>
        </mc:Choice>
        <mc:Fallback xmlns="">
          <p:pic>
            <p:nvPicPr>
              <p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9265" y="316425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PoljeZBesedilom 22">
            <a:extLst>
              <a:ext uri="{FF2B5EF4-FFF2-40B4-BE49-F238E27FC236}">
                <a16:creationId xmlns:a16="http://schemas.microsoft.com/office/drawing/2014/main" id="{0441314C-8EC6-126D-385D-B664A9656D24}"/>
              </a:ext>
            </a:extLst>
          </p:cNvPr>
          <p:cNvSpPr txBox="1"/>
          <p:nvPr/>
        </p:nvSpPr>
        <p:spPr>
          <a:xfrm>
            <a:off x="1560454" y="2128287"/>
            <a:ext cx="2755173" cy="1200329"/>
          </a:xfrm>
          <a:prstGeom prst="rect">
            <a:avLst/>
          </a:prstGeom>
          <a:solidFill>
            <a:srgbClr val="DAE3F3">
              <a:alpha val="18039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Starting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loss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already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small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,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then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it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barely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improves</a:t>
            </a:r>
            <a:endParaRPr lang="sl-SI" sz="2400" dirty="0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CCB590CE-7CA8-4388-B141-39E739A5E1FC}"/>
              </a:ext>
            </a:extLst>
          </p:cNvPr>
          <p:cNvSpPr txBox="1"/>
          <p:nvPr/>
        </p:nvSpPr>
        <p:spPr>
          <a:xfrm>
            <a:off x="1474271" y="3966984"/>
            <a:ext cx="2841356" cy="830997"/>
          </a:xfrm>
          <a:prstGeom prst="rect">
            <a:avLst/>
          </a:prstGeom>
          <a:solidFill>
            <a:srgbClr val="DAE3F3">
              <a:alpha val="18039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Noisy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even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at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low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learning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rates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(1E-5)</a:t>
            </a:r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72242336-5295-20FD-7C95-A9A2F6A1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063F3F17-3588-AB5A-21E9-3EE30D07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10</a:t>
            </a:fld>
            <a:endParaRPr lang="sl-SI"/>
          </a:p>
        </p:txBody>
      </p:sp>
      <p:cxnSp>
        <p:nvCxnSpPr>
          <p:cNvPr id="5" name="Raven puščični povezovalnik 4">
            <a:extLst>
              <a:ext uri="{FF2B5EF4-FFF2-40B4-BE49-F238E27FC236}">
                <a16:creationId xmlns:a16="http://schemas.microsoft.com/office/drawing/2014/main" id="{3F854387-8E36-F68A-489B-54E8B0EF5A1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15627" y="1625464"/>
            <a:ext cx="2068806" cy="1102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en puščični povezovalnik 8">
            <a:extLst>
              <a:ext uri="{FF2B5EF4-FFF2-40B4-BE49-F238E27FC236}">
                <a16:creationId xmlns:a16="http://schemas.microsoft.com/office/drawing/2014/main" id="{D5B8B76D-E75B-4CE0-424D-4A9D7F4D1E4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15627" y="2632108"/>
            <a:ext cx="2674834" cy="1750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8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3E3868-CC67-925E-E514-B0143AEE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0" y="-189625"/>
            <a:ext cx="10515600" cy="1325563"/>
          </a:xfrm>
        </p:spPr>
        <p:txBody>
          <a:bodyPr/>
          <a:lstStyle/>
          <a:p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EDM</a:t>
            </a:r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904C4837-9931-BC86-0825-11382CF2B16B}"/>
              </a:ext>
            </a:extLst>
          </p:cNvPr>
          <p:cNvGrpSpPr/>
          <p:nvPr/>
        </p:nvGrpSpPr>
        <p:grpSpPr>
          <a:xfrm>
            <a:off x="465041" y="430007"/>
            <a:ext cx="11261925" cy="5997993"/>
            <a:chOff x="0" y="450384"/>
            <a:chExt cx="12192001" cy="6493341"/>
          </a:xfrm>
        </p:grpSpPr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C8EBBFBB-DE96-8BC7-A258-9ABDE242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47725"/>
              <a:ext cx="12192000" cy="6096000"/>
            </a:xfrm>
            <a:prstGeom prst="rect">
              <a:avLst/>
            </a:prstGeom>
          </p:spPr>
        </p:pic>
        <p:sp>
          <p:nvSpPr>
            <p:cNvPr id="17" name="PoljeZBesedilom 16">
              <a:extLst>
                <a:ext uri="{FF2B5EF4-FFF2-40B4-BE49-F238E27FC236}">
                  <a16:creationId xmlns:a16="http://schemas.microsoft.com/office/drawing/2014/main" id="{E0CB1E6F-5CB6-F187-BC04-4A2BAE521346}"/>
                </a:ext>
              </a:extLst>
            </p:cNvPr>
            <p:cNvSpPr txBox="1"/>
            <p:nvPr/>
          </p:nvSpPr>
          <p:spPr>
            <a:xfrm>
              <a:off x="10459918" y="450384"/>
              <a:ext cx="1732083" cy="39997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0/196</a:t>
              </a:r>
            </a:p>
          </p:txBody>
        </p:sp>
      </p:grp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3221365F-7E05-6C8A-AB8E-2910DBF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2474" y="6407131"/>
            <a:ext cx="3727060" cy="330718"/>
          </a:xfrm>
        </p:spPr>
        <p:txBody>
          <a:bodyPr/>
          <a:lstStyle/>
          <a:p>
            <a:r>
              <a:rPr lang="sl-SI" dirty="0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1E16F1CA-A295-C0D7-CD52-8C5C0F3B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2861" y="6407131"/>
            <a:ext cx="2484706" cy="330718"/>
          </a:xfrm>
        </p:spPr>
        <p:txBody>
          <a:bodyPr/>
          <a:lstStyle/>
          <a:p>
            <a:fld id="{C5B056C3-474E-40CD-87BE-C691853342BB}" type="slidenum">
              <a:rPr lang="sl-SI" smtClean="0"/>
              <a:t>11</a:t>
            </a:fld>
            <a:endParaRPr lang="sl-SI"/>
          </a:p>
        </p:txBody>
      </p: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A944188-E528-4A93-6373-3BBA3320E2E8}"/>
              </a:ext>
            </a:extLst>
          </p:cNvPr>
          <p:cNvGrpSpPr/>
          <p:nvPr/>
        </p:nvGrpSpPr>
        <p:grpSpPr>
          <a:xfrm>
            <a:off x="465039" y="430007"/>
            <a:ext cx="11261925" cy="5997993"/>
            <a:chOff x="0" y="450384"/>
            <a:chExt cx="12192000" cy="6493341"/>
          </a:xfrm>
        </p:grpSpPr>
        <p:pic>
          <p:nvPicPr>
            <p:cNvPr id="21" name="Slika 20">
              <a:extLst>
                <a:ext uri="{FF2B5EF4-FFF2-40B4-BE49-F238E27FC236}">
                  <a16:creationId xmlns:a16="http://schemas.microsoft.com/office/drawing/2014/main" id="{23B46C32-0E57-1211-A1C1-A2C3A071A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47725"/>
              <a:ext cx="12192000" cy="6096000"/>
            </a:xfrm>
            <a:prstGeom prst="rect">
              <a:avLst/>
            </a:prstGeom>
          </p:spPr>
        </p:pic>
        <p:sp>
          <p:nvSpPr>
            <p:cNvPr id="18" name="PoljeZBesedilom 17">
              <a:extLst>
                <a:ext uri="{FF2B5EF4-FFF2-40B4-BE49-F238E27FC236}">
                  <a16:creationId xmlns:a16="http://schemas.microsoft.com/office/drawing/2014/main" id="{EF705993-B3E8-7575-5C45-65F267DEDA05}"/>
                </a:ext>
              </a:extLst>
            </p:cNvPr>
            <p:cNvSpPr txBox="1"/>
            <p:nvPr/>
          </p:nvSpPr>
          <p:spPr>
            <a:xfrm>
              <a:off x="10459917" y="450384"/>
              <a:ext cx="1732083" cy="39997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93/196</a:t>
              </a:r>
            </a:p>
          </p:txBody>
        </p:sp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2B3C81E6-AB42-6C49-D061-6E732DEC58A4}"/>
              </a:ext>
            </a:extLst>
          </p:cNvPr>
          <p:cNvGrpSpPr/>
          <p:nvPr/>
        </p:nvGrpSpPr>
        <p:grpSpPr>
          <a:xfrm>
            <a:off x="465039" y="430007"/>
            <a:ext cx="11261925" cy="5997993"/>
            <a:chOff x="0" y="450384"/>
            <a:chExt cx="12192000" cy="6493341"/>
          </a:xfrm>
        </p:grpSpPr>
        <p:sp>
          <p:nvSpPr>
            <p:cNvPr id="19" name="PoljeZBesedilom 18">
              <a:extLst>
                <a:ext uri="{FF2B5EF4-FFF2-40B4-BE49-F238E27FC236}">
                  <a16:creationId xmlns:a16="http://schemas.microsoft.com/office/drawing/2014/main" id="{F3B5A9FC-BDB5-D3BE-537C-C911E46929FA}"/>
                </a:ext>
              </a:extLst>
            </p:cNvPr>
            <p:cNvSpPr txBox="1"/>
            <p:nvPr/>
          </p:nvSpPr>
          <p:spPr>
            <a:xfrm>
              <a:off x="10459915" y="450384"/>
              <a:ext cx="1732085" cy="39997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192/196</a:t>
              </a:r>
            </a:p>
          </p:txBody>
        </p:sp>
        <p:pic>
          <p:nvPicPr>
            <p:cNvPr id="23" name="Slika 22">
              <a:extLst>
                <a:ext uri="{FF2B5EF4-FFF2-40B4-BE49-F238E27FC236}">
                  <a16:creationId xmlns:a16="http://schemas.microsoft.com/office/drawing/2014/main" id="{7CAF71A1-01AA-D414-8959-65F0373D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47725"/>
              <a:ext cx="12192000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124491-7C2A-4618-D764-8C4B06A6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Model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distances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7" name="Označba mesta vsebine 6">
            <a:extLst>
              <a:ext uri="{FF2B5EF4-FFF2-40B4-BE49-F238E27FC236}">
                <a16:creationId xmlns:a16="http://schemas.microsoft.com/office/drawing/2014/main" id="{9740A6B3-2E53-ABEC-2DFF-5FB92CE11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718654" cy="4351339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performers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: EDM xl, VP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conv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.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 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VP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conv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. C2ST test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still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underperforms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 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Invariant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masses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hardest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to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predict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</p:txBody>
      </p:sp>
      <p:sp>
        <p:nvSpPr>
          <p:cNvPr id="8" name="Označba mesta vsebine 7">
            <a:extLst>
              <a:ext uri="{FF2B5EF4-FFF2-40B4-BE49-F238E27FC236}">
                <a16:creationId xmlns:a16="http://schemas.microsoft.com/office/drawing/2014/main" id="{DAB7E0B5-2EB1-A129-9F05-0002863CE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E8749F34-D372-3C55-E52E-1DD36704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909133C8-5DE0-64F7-A701-462105EA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12</a:t>
            </a:fld>
            <a:endParaRPr lang="sl-SI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48F3E590-8778-D513-139A-6F9ACB07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28" y="361849"/>
            <a:ext cx="5796946" cy="59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9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1">
            <a:extLst>
              <a:ext uri="{FF2B5EF4-FFF2-40B4-BE49-F238E27FC236}">
                <a16:creationId xmlns:a16="http://schemas.microsoft.com/office/drawing/2014/main" id="{B6481266-F638-6513-F81C-378D025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Ratio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tests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značba mesta vsebine 12">
                <a:extLst>
                  <a:ext uri="{FF2B5EF4-FFF2-40B4-BE49-F238E27FC236}">
                    <a16:creationId xmlns:a16="http://schemas.microsoft.com/office/drawing/2014/main" id="{2CD67647-CD84-AA80-DD23-14A65DF57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~1.5 % </a:t>
                </a:r>
                <a:r>
                  <a:rPr lang="sl-SI" dirty="0" err="1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of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 data in </a:t>
                </a:r>
                <a:r>
                  <a:rPr lang="sl-SI" dirty="0" err="1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the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cuts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, r(x) </a:t>
                </a:r>
                <a:r>
                  <a:rPr lang="sl-SI" dirty="0" err="1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estimated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 as r(x)≈</a:t>
                </a:r>
                <a:r>
                  <a:rPr lang="sl-SI" dirty="0" err="1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exp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sl-SI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[f(</a:t>
                </a:r>
                <a:r>
                  <a:rPr lang="sl-SI" b="1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x</a:t>
                </a:r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; </a:t>
                </a:r>
                <a14:m>
                  <m:oMath xmlns:m="http://schemas.openxmlformats.org/officeDocument/2006/math">
                    <m:r>
                      <a:rPr lang="sl-SI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sl-SI" dirty="0">
                    <a:solidFill>
                      <a:schemeClr val="bg1"/>
                    </a:solidFill>
                    <a:latin typeface="Noah Text" panose="00000500000000000000" pitchFamily="50" charset="-18"/>
                  </a:rPr>
                  <a:t>)])</a:t>
                </a:r>
              </a:p>
            </p:txBody>
          </p:sp>
        </mc:Choice>
        <mc:Fallback xmlns="">
          <p:sp>
            <p:nvSpPr>
              <p:cNvPr id="13" name="Označba mesta vsebine 12">
                <a:extLst>
                  <a:ext uri="{FF2B5EF4-FFF2-40B4-BE49-F238E27FC236}">
                    <a16:creationId xmlns:a16="http://schemas.microsoft.com/office/drawing/2014/main" id="{2CD67647-CD84-AA80-DD23-14A65DF57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C8ADA07A-34F7-C856-A577-783C868D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35D5A325-6417-2729-F6BF-818FAC8E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13</a:t>
            </a:fld>
            <a:endParaRPr lang="sl-SI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7A8DF376-DF11-40D3-1B60-758CA15A768E}"/>
              </a:ext>
            </a:extLst>
          </p:cNvPr>
          <p:cNvGrpSpPr/>
          <p:nvPr/>
        </p:nvGrpSpPr>
        <p:grpSpPr>
          <a:xfrm>
            <a:off x="1891671" y="2561393"/>
            <a:ext cx="8408661" cy="3914840"/>
            <a:chOff x="1891669" y="1607846"/>
            <a:chExt cx="8408661" cy="3914840"/>
          </a:xfrm>
        </p:grpSpPr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11A5D8CF-393D-3439-14F4-69FACB955892}"/>
                </a:ext>
              </a:extLst>
            </p:cNvPr>
            <p:cNvGrpSpPr/>
            <p:nvPr/>
          </p:nvGrpSpPr>
          <p:grpSpPr>
            <a:xfrm>
              <a:off x="1891669" y="1607846"/>
              <a:ext cx="8408661" cy="3404628"/>
              <a:chOff x="838200" y="1889428"/>
              <a:chExt cx="10541445" cy="4268182"/>
            </a:xfrm>
          </p:grpSpPr>
          <p:pic>
            <p:nvPicPr>
              <p:cNvPr id="14" name="Slika 13">
                <a:extLst>
                  <a:ext uri="{FF2B5EF4-FFF2-40B4-BE49-F238E27FC236}">
                    <a16:creationId xmlns:a16="http://schemas.microsoft.com/office/drawing/2014/main" id="{C003C5F2-1077-6C81-978A-4C2BCBFDD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889428"/>
                <a:ext cx="5477829" cy="4268182"/>
              </a:xfrm>
              <a:prstGeom prst="rect">
                <a:avLst/>
              </a:prstGeom>
            </p:spPr>
          </p:pic>
          <p:pic>
            <p:nvPicPr>
              <p:cNvPr id="8" name="Slika 7">
                <a:extLst>
                  <a:ext uri="{FF2B5EF4-FFF2-40B4-BE49-F238E27FC236}">
                    <a16:creationId xmlns:a16="http://schemas.microsoft.com/office/drawing/2014/main" id="{6035BB16-B51A-3F34-BE35-7FBE881C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028" y="1889428"/>
                <a:ext cx="5063617" cy="4268182"/>
              </a:xfrm>
              <a:prstGeom prst="rect">
                <a:avLst/>
              </a:prstGeom>
            </p:spPr>
          </p:pic>
        </p:grpSp>
        <p:sp>
          <p:nvSpPr>
            <p:cNvPr id="9" name="PoljeZBesedilom 8">
              <a:extLst>
                <a:ext uri="{FF2B5EF4-FFF2-40B4-BE49-F238E27FC236}">
                  <a16:creationId xmlns:a16="http://schemas.microsoft.com/office/drawing/2014/main" id="{D2E0009B-A84D-66CE-CBD5-58777026F9CE}"/>
                </a:ext>
              </a:extLst>
            </p:cNvPr>
            <p:cNvSpPr txBox="1"/>
            <p:nvPr/>
          </p:nvSpPr>
          <p:spPr>
            <a:xfrm>
              <a:off x="3555050" y="5059841"/>
              <a:ext cx="1649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2400" b="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DDPM </a:t>
              </a:r>
            </a:p>
          </p:txBody>
        </p:sp>
        <p:sp>
          <p:nvSpPr>
            <p:cNvPr id="11" name="PoljeZBesedilom 10">
              <a:extLst>
                <a:ext uri="{FF2B5EF4-FFF2-40B4-BE49-F238E27FC236}">
                  <a16:creationId xmlns:a16="http://schemas.microsoft.com/office/drawing/2014/main" id="{2875A46F-2589-325E-3E58-66B6AA15B9BC}"/>
                </a:ext>
              </a:extLst>
            </p:cNvPr>
            <p:cNvSpPr txBox="1"/>
            <p:nvPr/>
          </p:nvSpPr>
          <p:spPr>
            <a:xfrm>
              <a:off x="7463374" y="5061021"/>
              <a:ext cx="22944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l-SI" sz="2400" b="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EDM (xl model)</a:t>
              </a:r>
            </a:p>
          </p:txBody>
        </p:sp>
      </p:grp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87D35328-E1D4-D665-548A-0A517EBC4271}"/>
              </a:ext>
            </a:extLst>
          </p:cNvPr>
          <p:cNvSpPr txBox="1"/>
          <p:nvPr/>
        </p:nvSpPr>
        <p:spPr>
          <a:xfrm>
            <a:off x="7879226" y="487110"/>
            <a:ext cx="2094324" cy="400110"/>
          </a:xfrm>
          <a:prstGeom prst="rect">
            <a:avLst/>
          </a:prstGeom>
          <a:solidFill>
            <a:srgbClr val="DAE3F3">
              <a:alpha val="2117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sz="2000" dirty="0" err="1">
                <a:solidFill>
                  <a:schemeClr val="bg1"/>
                </a:solidFill>
                <a:latin typeface="Noah Text" panose="00000500000000000000" pitchFamily="50" charset="-18"/>
              </a:rPr>
              <a:t>Classifier</a:t>
            </a:r>
            <a:r>
              <a:rPr lang="sl-SI" sz="2000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2000" dirty="0" err="1">
                <a:solidFill>
                  <a:schemeClr val="bg1"/>
                </a:solidFill>
                <a:latin typeface="Noah Text" panose="00000500000000000000" pitchFamily="50" charset="-18"/>
              </a:rPr>
              <a:t>output</a:t>
            </a:r>
            <a:endParaRPr lang="sl-SI" sz="2000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cxnSp>
        <p:nvCxnSpPr>
          <p:cNvPr id="16" name="Raven puščični povezovalnik 15">
            <a:extLst>
              <a:ext uri="{FF2B5EF4-FFF2-40B4-BE49-F238E27FC236}">
                <a16:creationId xmlns:a16="http://schemas.microsoft.com/office/drawing/2014/main" id="{09F9A997-7C29-9A9F-0275-FB04F430678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926388" y="887220"/>
            <a:ext cx="1123469" cy="864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9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D98832FA-F4FE-B41B-98ED-31A898522182}"/>
              </a:ext>
            </a:extLst>
          </p:cNvPr>
          <p:cNvSpPr txBox="1"/>
          <p:nvPr/>
        </p:nvSpPr>
        <p:spPr>
          <a:xfrm>
            <a:off x="10544187" y="1661782"/>
            <a:ext cx="856788" cy="369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sz="1801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DDPM</a:t>
            </a: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A2BC61C-2BED-324F-37DF-928E1E28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Distributions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after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the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cut</a:t>
            </a:r>
            <a:endParaRPr lang="sl-SI" dirty="0">
              <a:solidFill>
                <a:schemeClr val="bg1">
                  <a:lumMod val="85000"/>
                </a:schemeClr>
              </a:solidFill>
              <a:latin typeface="Noah Text Heavy" panose="00000900000000000000" pitchFamily="50" charset="-18"/>
            </a:endParaRPr>
          </a:p>
        </p:txBody>
      </p:sp>
      <p:sp>
        <p:nvSpPr>
          <p:cNvPr id="18" name="Označba mesta vsebine 17">
            <a:extLst>
              <a:ext uri="{FF2B5EF4-FFF2-40B4-BE49-F238E27FC236}">
                <a16:creationId xmlns:a16="http://schemas.microsoft.com/office/drawing/2014/main" id="{6EF9FA5A-77C0-81F6-85D3-E91F7EFA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8" y="1398335"/>
            <a:ext cx="10515600" cy="4351339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EDM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struggles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high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level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features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low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varince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problem </a:t>
            </a: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AF6C286D-B333-344F-8B5C-CBE24CBD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89772D52-90CD-4076-D0CE-0C85D86B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14</a:t>
            </a:fld>
            <a:endParaRPr lang="sl-SI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03BF84DB-2FB7-08D7-A235-CE72FE86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" y="2038557"/>
            <a:ext cx="10752489" cy="4317792"/>
          </a:xfrm>
          <a:prstGeom prst="rect">
            <a:avLst/>
          </a:prstGeom>
        </p:spPr>
      </p:pic>
      <p:grpSp>
        <p:nvGrpSpPr>
          <p:cNvPr id="23" name="Skupina 22">
            <a:extLst>
              <a:ext uri="{FF2B5EF4-FFF2-40B4-BE49-F238E27FC236}">
                <a16:creationId xmlns:a16="http://schemas.microsoft.com/office/drawing/2014/main" id="{0811A1C8-2980-02A3-B626-AD9DD9C769EC}"/>
              </a:ext>
            </a:extLst>
          </p:cNvPr>
          <p:cNvGrpSpPr/>
          <p:nvPr/>
        </p:nvGrpSpPr>
        <p:grpSpPr>
          <a:xfrm>
            <a:off x="648490" y="1659680"/>
            <a:ext cx="10754199" cy="4696670"/>
            <a:chOff x="648486" y="1659679"/>
            <a:chExt cx="10754199" cy="4696671"/>
          </a:xfrm>
        </p:grpSpPr>
        <p:sp>
          <p:nvSpPr>
            <p:cNvPr id="19" name="PoljeZBesedilom 18">
              <a:extLst>
                <a:ext uri="{FF2B5EF4-FFF2-40B4-BE49-F238E27FC236}">
                  <a16:creationId xmlns:a16="http://schemas.microsoft.com/office/drawing/2014/main" id="{009C42BC-024C-3B2D-1C63-37A09115DDD1}"/>
                </a:ext>
              </a:extLst>
            </p:cNvPr>
            <p:cNvSpPr txBox="1"/>
            <p:nvPr/>
          </p:nvSpPr>
          <p:spPr>
            <a:xfrm>
              <a:off x="10544185" y="1659679"/>
              <a:ext cx="856788" cy="3694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EDM</a:t>
              </a:r>
            </a:p>
          </p:txBody>
        </p:sp>
        <p:pic>
          <p:nvPicPr>
            <p:cNvPr id="22" name="Slika 21">
              <a:extLst>
                <a:ext uri="{FF2B5EF4-FFF2-40B4-BE49-F238E27FC236}">
                  <a16:creationId xmlns:a16="http://schemas.microsoft.com/office/drawing/2014/main" id="{260AB353-97AD-C7D6-1EE7-BBA58D9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86" y="2038558"/>
              <a:ext cx="10754199" cy="4317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77DAF-C46B-E356-0D5A-DFBE0006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Sig.-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Bkg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.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 Heavy" panose="00000900000000000000" pitchFamily="50" charset="-18"/>
              </a:rPr>
              <a:t>Ratios</a:t>
            </a:r>
            <a:endParaRPr lang="sl-SI" dirty="0">
              <a:solidFill>
                <a:schemeClr val="bg1">
                  <a:lumMod val="85000"/>
                </a:schemeClr>
              </a:solidFill>
              <a:latin typeface="Noah Text Heavy" panose="00000900000000000000" pitchFamily="50" charset="-18"/>
            </a:endParaRPr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0AD9167C-10C8-99DA-AC47-960E74A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D84433B7-0043-DACA-627E-E8F9534F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15</a:t>
            </a:fld>
            <a:endParaRPr lang="sl-SI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4542213B-0527-CE11-A40F-C947F2D032F3}"/>
              </a:ext>
            </a:extLst>
          </p:cNvPr>
          <p:cNvGrpSpPr/>
          <p:nvPr/>
        </p:nvGrpSpPr>
        <p:grpSpPr>
          <a:xfrm>
            <a:off x="1793688" y="1431916"/>
            <a:ext cx="8604624" cy="4565651"/>
            <a:chOff x="1813954" y="1419224"/>
            <a:chExt cx="8604624" cy="4565651"/>
          </a:xfrm>
        </p:grpSpPr>
        <p:pic>
          <p:nvPicPr>
            <p:cNvPr id="27" name="Slika 26">
              <a:extLst>
                <a:ext uri="{FF2B5EF4-FFF2-40B4-BE49-F238E27FC236}">
                  <a16:creationId xmlns:a16="http://schemas.microsoft.com/office/drawing/2014/main" id="{19AF19A4-3495-66B2-2689-824FCE7E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954" y="1419225"/>
              <a:ext cx="3826618" cy="4565650"/>
            </a:xfrm>
            <a:prstGeom prst="rect">
              <a:avLst/>
            </a:prstGeom>
          </p:spPr>
        </p:pic>
        <p:pic>
          <p:nvPicPr>
            <p:cNvPr id="9" name="Slika 8">
              <a:extLst>
                <a:ext uri="{FF2B5EF4-FFF2-40B4-BE49-F238E27FC236}">
                  <a16:creationId xmlns:a16="http://schemas.microsoft.com/office/drawing/2014/main" id="{C4F756FD-6BFC-A454-5460-122AEE3F3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962" y="1419224"/>
              <a:ext cx="3826616" cy="4565647"/>
            </a:xfrm>
            <a:prstGeom prst="rect">
              <a:avLst/>
            </a:prstGeom>
          </p:spPr>
        </p:pic>
      </p:grp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E7BBD971-0F1D-11A3-C7B8-B2E7E4497B1C}"/>
              </a:ext>
            </a:extLst>
          </p:cNvPr>
          <p:cNvSpPr txBox="1"/>
          <p:nvPr/>
        </p:nvSpPr>
        <p:spPr>
          <a:xfrm>
            <a:off x="3212079" y="5997567"/>
            <a:ext cx="164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b="1" dirty="0">
                <a:solidFill>
                  <a:schemeClr val="bg1"/>
                </a:solidFill>
                <a:latin typeface="Noah Text" panose="00000500000000000000" pitchFamily="50" charset="-18"/>
              </a:rPr>
              <a:t>DDPM 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E24EA6D4-B894-583B-262A-C2F1B0A7DF63}"/>
              </a:ext>
            </a:extLst>
          </p:cNvPr>
          <p:cNvSpPr txBox="1"/>
          <p:nvPr/>
        </p:nvSpPr>
        <p:spPr>
          <a:xfrm>
            <a:off x="7463376" y="6014568"/>
            <a:ext cx="2294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2400" b="1" dirty="0">
                <a:solidFill>
                  <a:schemeClr val="bg1"/>
                </a:solidFill>
                <a:latin typeface="Noah Text" panose="00000500000000000000" pitchFamily="50" charset="-18"/>
              </a:rPr>
              <a:t>EDM (xl model)</a:t>
            </a:r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E89200A7-0978-1F4E-61FD-6B7EF17CD2F0}"/>
              </a:ext>
            </a:extLst>
          </p:cNvPr>
          <p:cNvSpPr txBox="1"/>
          <p:nvPr/>
        </p:nvSpPr>
        <p:spPr>
          <a:xfrm>
            <a:off x="6257925" y="365125"/>
            <a:ext cx="4895849" cy="646331"/>
          </a:xfrm>
          <a:prstGeom prst="rect">
            <a:avLst/>
          </a:prstGeom>
          <a:solidFill>
            <a:srgbClr val="B4C7E7">
              <a:alpha val="20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bg1"/>
                </a:solidFill>
              </a:rPr>
              <a:t>Fully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generated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background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events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vs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full</a:t>
            </a:r>
            <a:r>
              <a:rPr lang="sl-SI" dirty="0">
                <a:solidFill>
                  <a:schemeClr val="bg1"/>
                </a:solidFill>
              </a:rPr>
              <a:t> MC </a:t>
            </a:r>
            <a:r>
              <a:rPr lang="sl-SI" dirty="0" err="1">
                <a:solidFill>
                  <a:schemeClr val="bg1"/>
                </a:solidFill>
              </a:rPr>
              <a:t>background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classifier</a:t>
            </a:r>
            <a:r>
              <a:rPr lang="sl-SI" dirty="0">
                <a:solidFill>
                  <a:schemeClr val="bg1"/>
                </a:solidFill>
              </a:rPr>
              <a:t> (2.6-ish mil. </a:t>
            </a:r>
            <a:r>
              <a:rPr lang="sl-SI" dirty="0" err="1">
                <a:solidFill>
                  <a:schemeClr val="bg1"/>
                </a:solidFill>
              </a:rPr>
              <a:t>samples</a:t>
            </a:r>
            <a:r>
              <a:rPr lang="sl-SI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2" name="Raven puščični povezovalnik 11">
            <a:extLst>
              <a:ext uri="{FF2B5EF4-FFF2-40B4-BE49-F238E27FC236}">
                <a16:creationId xmlns:a16="http://schemas.microsoft.com/office/drawing/2014/main" id="{F1FC4374-6FA2-020C-0DBC-105FF95AA3F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485004" y="1011456"/>
            <a:ext cx="220846" cy="420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uščični povezovalnik 14">
            <a:extLst>
              <a:ext uri="{FF2B5EF4-FFF2-40B4-BE49-F238E27FC236}">
                <a16:creationId xmlns:a16="http://schemas.microsoft.com/office/drawing/2014/main" id="{9D496A83-F604-3D9B-1D83-C2F53858B4F6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 flipH="1">
            <a:off x="3706997" y="1011456"/>
            <a:ext cx="4998853" cy="420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28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B86C42-A050-897C-8F56-7466EFD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Todo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list	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1C44781-6CD4-FB29-AD26-94D10876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12267" cy="4351339"/>
          </a:xfrm>
        </p:spPr>
        <p:txBody>
          <a:bodyPr>
            <a:normAutofit fontScale="92500"/>
          </a:bodyPr>
          <a:lstStyle/>
          <a:p>
            <a:pPr marL="571515" indent="-571515">
              <a:buFont typeface="+mj-lt"/>
              <a:buAutoNum type="romanLcPeriod"/>
            </a:pP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Improve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EDM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reweighing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data,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better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networks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  <a:p>
            <a:pPr marL="571515" indent="-571515">
              <a:buFont typeface="+mj-lt"/>
              <a:buAutoNum type="romanLcPeriod"/>
            </a:pP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New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architectures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-&gt;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small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data dim.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problems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conv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.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networks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pPr marL="571515" indent="-571515">
              <a:buFont typeface="+mj-lt"/>
              <a:buAutoNum type="romanLcPeriod"/>
            </a:pP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Consistency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fast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  <a:p>
            <a:pPr marL="571515" indent="-571515">
              <a:buFont typeface="+mj-lt"/>
              <a:buAutoNum type="romanLcPeriod"/>
            </a:pP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ODE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solver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optimization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  <a:p>
            <a:pPr marL="571515" indent="-571515">
              <a:buFont typeface="+mj-lt"/>
              <a:buAutoNum type="romanLcPeriod"/>
            </a:pP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Power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function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EMA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optimization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/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quality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quantification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pPr marL="571515" indent="-571515">
              <a:buFont typeface="+mj-lt"/>
              <a:buAutoNum type="romanLcPeriod"/>
            </a:pP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  <a:hlinkClick r:id="rId2"/>
              </a:rPr>
              <a:t>Autoguidance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  <a:hlinkClick r:id="rId2"/>
              </a:rPr>
              <a:t>? </a:t>
            </a:r>
            <a:endParaRPr lang="sl-SI" b="1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pPr marL="571515" indent="-571515">
              <a:buFont typeface="+mj-lt"/>
              <a:buAutoNum type="romanLcPeriod"/>
            </a:pP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DDPM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better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preconditioning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A4182A37-B35E-D34B-F244-204BDAB8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FA64D5B-BFF9-180C-A0E6-4CD97889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9100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97490C8-7BD3-2CAF-CC91-F3E9F48F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</a:rPr>
              <a:t>Supplementary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info</a:t>
            </a:r>
            <a:endParaRPr lang="sl-SI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>
                <a:extLst>
                  <a:ext uri="{FF2B5EF4-FFF2-40B4-BE49-F238E27FC236}">
                    <a16:creationId xmlns:a16="http://schemas.microsoft.com/office/drawing/2014/main" id="{B23561C3-0843-B832-8347-271B059C9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>
                    <a:solidFill>
                      <a:schemeClr val="bg1"/>
                    </a:solidFill>
                  </a:rPr>
                  <a:t>Before </a:t>
                </a:r>
                <a:r>
                  <a:rPr lang="sl-SI" dirty="0" err="1">
                    <a:solidFill>
                      <a:schemeClr val="bg1"/>
                    </a:solidFill>
                  </a:rPr>
                  <a:t>training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the</a:t>
                </a:r>
                <a:r>
                  <a:rPr lang="sl-SI" dirty="0">
                    <a:solidFill>
                      <a:schemeClr val="bg1"/>
                    </a:solidFill>
                  </a:rPr>
                  <a:t> data is </a:t>
                </a:r>
                <a:r>
                  <a:rPr lang="sl-SI" dirty="0" err="1">
                    <a:solidFill>
                      <a:schemeClr val="bg1"/>
                    </a:solidFill>
                  </a:rPr>
                  <a:t>transformed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using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the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Rank</a:t>
                </a:r>
                <a:r>
                  <a:rPr lang="sl-SI" dirty="0">
                    <a:solidFill>
                      <a:schemeClr val="bg1"/>
                    </a:solidFill>
                  </a:rPr>
                  <a:t> -&gt; </a:t>
                </a:r>
                <a:r>
                  <a:rPr lang="sl-SI" dirty="0" err="1">
                    <a:solidFill>
                      <a:schemeClr val="bg1"/>
                    </a:solidFill>
                  </a:rPr>
                  <a:t>Gaussian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scaler</a:t>
                </a:r>
                <a:endParaRPr lang="sl-SI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dirty="0">
                    <a:solidFill>
                      <a:schemeClr val="bg1"/>
                    </a:solidFill>
                  </a:rPr>
                  <a:t>Rank </a:t>
                </a:r>
                <a:r>
                  <a:rPr lang="sl-SI" dirty="0" err="1">
                    <a:solidFill>
                      <a:schemeClr val="bg1"/>
                    </a:solidFill>
                  </a:rPr>
                  <a:t>transform</a:t>
                </a:r>
                <a:r>
                  <a:rPr lang="sl-SI" dirty="0">
                    <a:solidFill>
                      <a:schemeClr val="bg1"/>
                    </a:solidFill>
                  </a:rPr>
                  <a:t> ~ ECDF/data sort </a:t>
                </a:r>
                <a:r>
                  <a:rPr lang="sl-SI" dirty="0" err="1">
                    <a:solidFill>
                      <a:schemeClr val="bg1"/>
                    </a:solidFill>
                  </a:rPr>
                  <a:t>and</a:t>
                </a:r>
                <a:r>
                  <a:rPr lang="sl-SI" dirty="0">
                    <a:solidFill>
                      <a:schemeClr val="bg1"/>
                    </a:solidFill>
                  </a:rPr>
                  <a:t> scale </a:t>
                </a:r>
                <a:r>
                  <a:rPr lang="sl-SI" dirty="0" err="1">
                    <a:solidFill>
                      <a:schemeClr val="bg1"/>
                    </a:solidFill>
                  </a:rPr>
                  <a:t>from</a:t>
                </a:r>
                <a:r>
                  <a:rPr lang="sl-SI" dirty="0">
                    <a:solidFill>
                      <a:schemeClr val="bg1"/>
                    </a:solidFill>
                  </a:rPr>
                  <a:t> -1 to 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dirty="0" err="1">
                    <a:solidFill>
                      <a:schemeClr val="bg1"/>
                    </a:solidFill>
                  </a:rPr>
                  <a:t>Apply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invErf</a:t>
                </a:r>
                <a:r>
                  <a:rPr lang="sl-SI" dirty="0">
                    <a:solidFill>
                      <a:schemeClr val="bg1"/>
                    </a:solidFill>
                  </a:rPr>
                  <a:t>(</a:t>
                </a:r>
                <a:r>
                  <a:rPr lang="sl-SI" dirty="0" err="1">
                    <a:solidFill>
                      <a:schemeClr val="bg1"/>
                    </a:solidFill>
                  </a:rPr>
                  <a:t>scaled</a:t>
                </a:r>
                <a:r>
                  <a:rPr lang="sl-SI" dirty="0">
                    <a:solidFill>
                      <a:schemeClr val="bg1"/>
                    </a:solidFill>
                  </a:rPr>
                  <a:t> data) to </a:t>
                </a:r>
                <a:r>
                  <a:rPr lang="sl-SI" dirty="0" err="1">
                    <a:solidFill>
                      <a:schemeClr val="bg1"/>
                    </a:solidFill>
                  </a:rPr>
                  <a:t>get</a:t>
                </a:r>
                <a:r>
                  <a:rPr lang="sl-SI" dirty="0">
                    <a:solidFill>
                      <a:schemeClr val="bg1"/>
                    </a:solidFill>
                  </a:rPr>
                  <a:t> a normal </a:t>
                </a:r>
                <a:r>
                  <a:rPr lang="sl-SI" dirty="0" err="1">
                    <a:solidFill>
                      <a:schemeClr val="bg1"/>
                    </a:solidFill>
                  </a:rPr>
                  <a:t>distribution</a:t>
                </a:r>
                <a:r>
                  <a:rPr lang="sl-SI" dirty="0">
                    <a:solidFill>
                      <a:schemeClr val="bg1"/>
                    </a:solidFill>
                  </a:rPr>
                  <a:t> (</a:t>
                </a:r>
                <a:r>
                  <a:rPr lang="sl-SI" dirty="0" err="1">
                    <a:solidFill>
                      <a:schemeClr val="bg1"/>
                    </a:solidFill>
                  </a:rPr>
                  <a:t>see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next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few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generated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samples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during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training</a:t>
                </a:r>
                <a:r>
                  <a:rPr lang="sl-SI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sl-SI" dirty="0" err="1">
                    <a:solidFill>
                      <a:schemeClr val="bg1"/>
                    </a:solidFill>
                  </a:rPr>
                  <a:t>Slight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numerical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problems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with</a:t>
                </a:r>
                <a:r>
                  <a:rPr lang="sl-SI" dirty="0">
                    <a:solidFill>
                      <a:schemeClr val="bg1"/>
                    </a:solidFill>
                  </a:rPr>
                  <a:t> </a:t>
                </a:r>
                <a:r>
                  <a:rPr lang="sl-SI" dirty="0" err="1">
                    <a:solidFill>
                      <a:schemeClr val="bg1"/>
                    </a:solidFill>
                  </a:rPr>
                  <a:t>boundary</a:t>
                </a:r>
                <a:r>
                  <a:rPr lang="sl-SI" dirty="0">
                    <a:solidFill>
                      <a:schemeClr val="bg1"/>
                    </a:solidFill>
                  </a:rPr>
                  <a:t> data </a:t>
                </a:r>
                <a:r>
                  <a:rPr lang="sl-SI" dirty="0" err="1">
                    <a:solidFill>
                      <a:schemeClr val="bg1"/>
                    </a:solidFill>
                  </a:rPr>
                  <a:t>close</a:t>
                </a:r>
                <a:r>
                  <a:rPr lang="sl-SI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sl-SI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sl-SI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mc:Choice>
        <mc:Fallback>
          <p:sp>
            <p:nvSpPr>
              <p:cNvPr id="3" name="Označba mesta vsebine 2">
                <a:extLst>
                  <a:ext uri="{FF2B5EF4-FFF2-40B4-BE49-F238E27FC236}">
                    <a16:creationId xmlns:a16="http://schemas.microsoft.com/office/drawing/2014/main" id="{B23561C3-0843-B832-8347-271B059C9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521" r="-7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54506582-9A0F-7CDF-B3A4-0CA09DE8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 dirty="0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55B530E-82FC-78D4-2382-7CD9C8E6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249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6E4A0D-B93E-75F9-B92C-1B5AA2E7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DDPM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51C4969E-50BE-D17B-6823-BE842F2AC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42" y="835228"/>
            <a:ext cx="4778123" cy="5187544"/>
          </a:xfrm>
        </p:spPr>
      </p:pic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95F8D67A-5F38-EEB6-B4BF-CCA091AA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52A4C4E0-B502-F67C-88F9-ADC94DF6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18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9325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23DD-1AF6-C9AB-0441-B066E63C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:a16="http://schemas.microsoft.com/office/drawing/2014/main" id="{6613EBC5-7D42-D420-36A9-CEA3C0633D0E}"/>
              </a:ext>
            </a:extLst>
          </p:cNvPr>
          <p:cNvGrpSpPr/>
          <p:nvPr/>
        </p:nvGrpSpPr>
        <p:grpSpPr>
          <a:xfrm>
            <a:off x="549781" y="546760"/>
            <a:ext cx="11092441" cy="5896612"/>
            <a:chOff x="-8056" y="478393"/>
            <a:chExt cx="12192000" cy="6481125"/>
          </a:xfrm>
        </p:grpSpPr>
        <p:sp>
          <p:nvSpPr>
            <p:cNvPr id="17" name="PoljeZBesedilom 16">
              <a:extLst>
                <a:ext uri="{FF2B5EF4-FFF2-40B4-BE49-F238E27FC236}">
                  <a16:creationId xmlns:a16="http://schemas.microsoft.com/office/drawing/2014/main" id="{49571109-A0DE-8340-3865-06E4BBA2ED45}"/>
                </a:ext>
              </a:extLst>
            </p:cNvPr>
            <p:cNvSpPr txBox="1"/>
            <p:nvPr/>
          </p:nvSpPr>
          <p:spPr>
            <a:xfrm>
              <a:off x="10553699" y="478393"/>
              <a:ext cx="1630245" cy="4060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0/190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A42CAEA6-3F1A-CC29-3AC3-13E2F108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56" y="863518"/>
              <a:ext cx="12192000" cy="6096000"/>
            </a:xfrm>
            <a:prstGeom prst="rect">
              <a:avLst/>
            </a:prstGeom>
          </p:spPr>
        </p:pic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121F9F1A-B723-1257-6569-0B2441147118}"/>
              </a:ext>
            </a:extLst>
          </p:cNvPr>
          <p:cNvGrpSpPr/>
          <p:nvPr/>
        </p:nvGrpSpPr>
        <p:grpSpPr>
          <a:xfrm>
            <a:off x="549781" y="546760"/>
            <a:ext cx="11092441" cy="5896612"/>
            <a:chOff x="0" y="478393"/>
            <a:chExt cx="12192000" cy="6481125"/>
          </a:xfrm>
        </p:grpSpPr>
        <p:sp>
          <p:nvSpPr>
            <p:cNvPr id="18" name="PoljeZBesedilom 17">
              <a:extLst>
                <a:ext uri="{FF2B5EF4-FFF2-40B4-BE49-F238E27FC236}">
                  <a16:creationId xmlns:a16="http://schemas.microsoft.com/office/drawing/2014/main" id="{121938A1-09F0-0845-A8D7-6863AF4DA986}"/>
                </a:ext>
              </a:extLst>
            </p:cNvPr>
            <p:cNvSpPr txBox="1"/>
            <p:nvPr/>
          </p:nvSpPr>
          <p:spPr>
            <a:xfrm>
              <a:off x="10423004" y="478393"/>
              <a:ext cx="1768996" cy="4060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114/190</a:t>
              </a:r>
            </a:p>
          </p:txBody>
        </p:sp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835F028E-6C96-991C-1B3D-5FB90301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518"/>
              <a:ext cx="12192000" cy="6096000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76FB3778-2DA8-99AA-0785-9C96D348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8" y="-124617"/>
            <a:ext cx="10515600" cy="1325563"/>
          </a:xfrm>
        </p:spPr>
        <p:txBody>
          <a:bodyPr/>
          <a:lstStyle/>
          <a:p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DDPM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4FAE0CA3-6C99-237A-A5DC-7214A62B57CF}"/>
              </a:ext>
            </a:extLst>
          </p:cNvPr>
          <p:cNvGrpSpPr/>
          <p:nvPr/>
        </p:nvGrpSpPr>
        <p:grpSpPr>
          <a:xfrm>
            <a:off x="568096" y="546760"/>
            <a:ext cx="11092441" cy="5896612"/>
            <a:chOff x="0" y="478393"/>
            <a:chExt cx="12192000" cy="6481125"/>
          </a:xfrm>
        </p:grpSpPr>
        <p:sp>
          <p:nvSpPr>
            <p:cNvPr id="19" name="PoljeZBesedilom 18">
              <a:extLst>
                <a:ext uri="{FF2B5EF4-FFF2-40B4-BE49-F238E27FC236}">
                  <a16:creationId xmlns:a16="http://schemas.microsoft.com/office/drawing/2014/main" id="{A4BC9E40-1876-B0FC-C6B7-9F8095AAFE20}"/>
                </a:ext>
              </a:extLst>
            </p:cNvPr>
            <p:cNvSpPr txBox="1"/>
            <p:nvPr/>
          </p:nvSpPr>
          <p:spPr>
            <a:xfrm>
              <a:off x="10310287" y="478393"/>
              <a:ext cx="1881713" cy="4060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190/196</a:t>
              </a:r>
            </a:p>
          </p:txBody>
        </p:sp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FAF599E5-8E57-7979-44AF-29009E4B9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63518"/>
              <a:ext cx="12192000" cy="6096000"/>
            </a:xfrm>
            <a:prstGeom prst="rect">
              <a:avLst/>
            </a:prstGeom>
          </p:spPr>
        </p:pic>
      </p:grp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CFDEA1A5-BFC9-373B-9CE4-7186EFAD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3" y="6438929"/>
            <a:ext cx="3743700" cy="332196"/>
          </a:xfrm>
        </p:spPr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30090191-C7B8-9EBC-CD14-BF98A5D9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695" y="6438929"/>
            <a:ext cx="2495799" cy="332196"/>
          </a:xfrm>
        </p:spPr>
        <p:txBody>
          <a:bodyPr/>
          <a:lstStyle/>
          <a:p>
            <a:fld id="{C5B056C3-474E-40CD-87BE-C691853342BB}" type="slidenum">
              <a:rPr lang="sl-SI" smtClean="0"/>
              <a:t>19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52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83EE23-CD36-E46B-0EAA-EB29C88C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93703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Introduction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333EE0F-3B2A-EE8B-76D5-C8AE2673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4"/>
            <a:ext cx="11112375" cy="4351339"/>
          </a:xfrm>
        </p:spPr>
        <p:txBody>
          <a:bodyPr>
            <a:normAutofit/>
          </a:bodyPr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Promising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: standard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stohastic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DDPM, EDM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Data is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transformed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using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a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rank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transform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inv.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Erf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(x)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transfromation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to a normal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distribution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learn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deviations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preconditioning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can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help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helps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Score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networks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: ODE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less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steps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faster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but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lowers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‘ variance – not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good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pPr marL="0" indent="0">
              <a:buNone/>
            </a:pP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8B94B82A-EB7A-F2A4-515E-A48654E4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B47CC287-B766-E7C2-3DB7-3EA41662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2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1884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7C25-310A-1608-EAA6-191D14FB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kupina 5">
            <a:extLst>
              <a:ext uri="{FF2B5EF4-FFF2-40B4-BE49-F238E27FC236}">
                <a16:creationId xmlns:a16="http://schemas.microsoft.com/office/drawing/2014/main" id="{77E49E56-F453-050E-946D-E00DE799362F}"/>
              </a:ext>
            </a:extLst>
          </p:cNvPr>
          <p:cNvGrpSpPr/>
          <p:nvPr/>
        </p:nvGrpSpPr>
        <p:grpSpPr>
          <a:xfrm>
            <a:off x="434512" y="424708"/>
            <a:ext cx="11322976" cy="6008587"/>
            <a:chOff x="0" y="370736"/>
            <a:chExt cx="12192000" cy="6487264"/>
          </a:xfrm>
        </p:grpSpPr>
        <p:sp>
          <p:nvSpPr>
            <p:cNvPr id="17" name="PoljeZBesedilom 16">
              <a:extLst>
                <a:ext uri="{FF2B5EF4-FFF2-40B4-BE49-F238E27FC236}">
                  <a16:creationId xmlns:a16="http://schemas.microsoft.com/office/drawing/2014/main" id="{10285027-21FB-E5C5-D379-1AB2800A43DA}"/>
                </a:ext>
              </a:extLst>
            </p:cNvPr>
            <p:cNvSpPr txBox="1"/>
            <p:nvPr/>
          </p:nvSpPr>
          <p:spPr>
            <a:xfrm>
              <a:off x="10591800" y="370736"/>
              <a:ext cx="1600200" cy="3988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0/190</a:t>
              </a:r>
            </a:p>
          </p:txBody>
        </p:sp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D0DBF7E1-1FE1-6D64-0FF4-3C5FB4FE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62000"/>
              <a:ext cx="12192000" cy="6096000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E2CA5A42-9767-879A-4A43-77B3CDA1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78" y="-108411"/>
            <a:ext cx="10353586" cy="1066236"/>
          </a:xfrm>
        </p:spPr>
        <p:txBody>
          <a:bodyPr/>
          <a:lstStyle/>
          <a:p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b="1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b="1" dirty="0">
                <a:solidFill>
                  <a:schemeClr val="bg1"/>
                </a:solidFill>
                <a:latin typeface="Noah Text" panose="00000500000000000000" pitchFamily="50" charset="-18"/>
              </a:rPr>
              <a:t> EDM xl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57B3EB98-832D-B77E-54B7-0A15295413FD}"/>
              </a:ext>
            </a:extLst>
          </p:cNvPr>
          <p:cNvGrpSpPr/>
          <p:nvPr/>
        </p:nvGrpSpPr>
        <p:grpSpPr>
          <a:xfrm>
            <a:off x="434512" y="399610"/>
            <a:ext cx="11322976" cy="6043310"/>
            <a:chOff x="0" y="333244"/>
            <a:chExt cx="12192000" cy="6524756"/>
          </a:xfrm>
        </p:grpSpPr>
        <p:sp>
          <p:nvSpPr>
            <p:cNvPr id="18" name="PoljeZBesedilom 17">
              <a:extLst>
                <a:ext uri="{FF2B5EF4-FFF2-40B4-BE49-F238E27FC236}">
                  <a16:creationId xmlns:a16="http://schemas.microsoft.com/office/drawing/2014/main" id="{AD2DEF3B-3DAC-2A3D-FDB6-5F007EA7DB5E}"/>
                </a:ext>
              </a:extLst>
            </p:cNvPr>
            <p:cNvSpPr txBox="1"/>
            <p:nvPr/>
          </p:nvSpPr>
          <p:spPr>
            <a:xfrm>
              <a:off x="10519000" y="333244"/>
              <a:ext cx="1673000" cy="3988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96/190</a:t>
              </a:r>
            </a:p>
          </p:txBody>
        </p:sp>
        <p:pic>
          <p:nvPicPr>
            <p:cNvPr id="9" name="Slika 8">
              <a:extLst>
                <a:ext uri="{FF2B5EF4-FFF2-40B4-BE49-F238E27FC236}">
                  <a16:creationId xmlns:a16="http://schemas.microsoft.com/office/drawing/2014/main" id="{2C2F0A2C-DA62-0062-CAF8-595ED9F3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62000"/>
              <a:ext cx="12192000" cy="6096000"/>
            </a:xfrm>
            <a:prstGeom prst="rect">
              <a:avLst/>
            </a:prstGeom>
          </p:spPr>
        </p:pic>
      </p:grp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A3B0A4DE-4DA3-BD92-438F-DD0F8123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231" y="6443524"/>
            <a:ext cx="3859465" cy="342468"/>
          </a:xfrm>
        </p:spPr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0C9A40AB-022E-A822-AA07-445DCA81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435" y="6455181"/>
            <a:ext cx="2572978" cy="342468"/>
          </a:xfrm>
        </p:spPr>
        <p:txBody>
          <a:bodyPr/>
          <a:lstStyle/>
          <a:p>
            <a:fld id="{C5B056C3-474E-40CD-87BE-C691853342BB}" type="slidenum">
              <a:rPr lang="sl-SI" smtClean="0"/>
              <a:t>20</a:t>
            </a:fld>
            <a:endParaRPr lang="sl-SI"/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726A9554-7253-EDB6-C848-42DA2C4A9A7F}"/>
              </a:ext>
            </a:extLst>
          </p:cNvPr>
          <p:cNvGrpSpPr/>
          <p:nvPr/>
        </p:nvGrpSpPr>
        <p:grpSpPr>
          <a:xfrm>
            <a:off x="434515" y="411130"/>
            <a:ext cx="11322978" cy="6031790"/>
            <a:chOff x="1" y="345354"/>
            <a:chExt cx="12192000" cy="6512316"/>
          </a:xfrm>
        </p:grpSpPr>
        <p:pic>
          <p:nvPicPr>
            <p:cNvPr id="11" name="Slika 10">
              <a:extLst>
                <a:ext uri="{FF2B5EF4-FFF2-40B4-BE49-F238E27FC236}">
                  <a16:creationId xmlns:a16="http://schemas.microsoft.com/office/drawing/2014/main" id="{077D84FE-C2DD-C17D-3962-C3B5D3244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761670"/>
              <a:ext cx="12192000" cy="6096000"/>
            </a:xfrm>
            <a:prstGeom prst="rect">
              <a:avLst/>
            </a:prstGeom>
          </p:spPr>
        </p:pic>
        <p:sp>
          <p:nvSpPr>
            <p:cNvPr id="19" name="PoljeZBesedilom 18">
              <a:extLst>
                <a:ext uri="{FF2B5EF4-FFF2-40B4-BE49-F238E27FC236}">
                  <a16:creationId xmlns:a16="http://schemas.microsoft.com/office/drawing/2014/main" id="{C7253934-9FB4-D391-230E-799AB3C6A6E0}"/>
                </a:ext>
              </a:extLst>
            </p:cNvPr>
            <p:cNvSpPr txBox="1"/>
            <p:nvPr/>
          </p:nvSpPr>
          <p:spPr>
            <a:xfrm>
              <a:off x="10389327" y="345354"/>
              <a:ext cx="1802674" cy="3988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Epoch</a:t>
              </a:r>
              <a:r>
                <a:rPr lang="sl-SI" sz="18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ah Text" panose="00000500000000000000" pitchFamily="50" charset="-18"/>
                </a:rPr>
                <a:t> 192/196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343FC4-9967-2679-A465-D3E6E0D4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6523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</a:rPr>
              <a:t>Parameters</a:t>
            </a:r>
            <a:r>
              <a:rPr lang="sl-SI" dirty="0">
                <a:solidFill>
                  <a:schemeClr val="bg1"/>
                </a:solidFill>
              </a:rPr>
              <a:t>/SDE </a:t>
            </a:r>
            <a:r>
              <a:rPr lang="sl-SI" dirty="0" err="1">
                <a:solidFill>
                  <a:schemeClr val="bg1"/>
                </a:solidFill>
              </a:rPr>
              <a:t>models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overview</a:t>
            </a: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9EF9CC24-4A5E-6925-0AF9-E0A25A34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91F9F9B-EB6C-812F-E2A3-7808B560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21</a:t>
            </a:fld>
            <a:endParaRPr lang="sl-SI"/>
          </a:p>
        </p:txBody>
      </p:sp>
      <p:pic>
        <p:nvPicPr>
          <p:cNvPr id="7" name="Slika 6" descr="Slika, ki vsebuje besede besedilo, posnetek zaslona, številka, pisava&#10;&#10;Vsebina, ustvarjena z UI, morda ni pravilna.">
            <a:extLst>
              <a:ext uri="{FF2B5EF4-FFF2-40B4-BE49-F238E27FC236}">
                <a16:creationId xmlns:a16="http://schemas.microsoft.com/office/drawing/2014/main" id="{5C9802D2-612C-EE0A-0265-830612B9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354327"/>
            <a:ext cx="8334375" cy="50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3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A97C9FD-4BA5-CDE7-3A7F-EBF2FE54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9011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Diffusion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general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overview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6A44E828-4D6A-2A90-2B00-B79B2E19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D7CD60AF-88FD-D183-AC64-47919531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22</a:t>
            </a:fld>
            <a:endParaRPr lang="sl-SI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E4073180-3582-9DB1-0983-C4F4D6EC4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3303" y="1336470"/>
            <a:ext cx="16358605" cy="55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03A7C7-54BB-97D6-D1C5-56461BBC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D4166AE5-DC92-7595-91B2-0492DF76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29358206-2B8D-7A40-1525-729A17F2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23</a:t>
            </a:fld>
            <a:endParaRPr lang="sl-SI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AAECF33-9682-0D9C-2E4E-A4051C770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141" y="-555597"/>
            <a:ext cx="16332281" cy="79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860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6F8501C-A113-6E2B-BF33-1DD02735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7450602B-1B22-E617-4EB1-175C4C27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1635E37F-3695-3E2D-404E-B216A28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24</a:t>
            </a:fld>
            <a:endParaRPr lang="sl-SI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D980B5B2-B28E-D438-5A19-F6B8B182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141" y="-705041"/>
            <a:ext cx="16332282" cy="75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166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Naslov 1">
            <a:extLst>
              <a:ext uri="{FF2B5EF4-FFF2-40B4-BE49-F238E27FC236}">
                <a16:creationId xmlns:a16="http://schemas.microsoft.com/office/drawing/2014/main" id="{89169AFE-4094-181E-C884-BA0A7E9D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12" y="-135883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DDPM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sampling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768384C3-A341-506E-79F5-5280E539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9" y="918236"/>
            <a:ext cx="11564169" cy="5744962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CA767D00-6123-AFBF-85DA-626C663FA786}"/>
              </a:ext>
            </a:extLst>
          </p:cNvPr>
          <p:cNvGrpSpPr/>
          <p:nvPr/>
        </p:nvGrpSpPr>
        <p:grpSpPr>
          <a:xfrm>
            <a:off x="2090165" y="136525"/>
            <a:ext cx="6900011" cy="5130862"/>
            <a:chOff x="1905842" y="-154505"/>
            <a:chExt cx="7458942" cy="5676523"/>
          </a:xfrm>
        </p:grpSpPr>
        <p:sp>
          <p:nvSpPr>
            <p:cNvPr id="45" name="PoljeZBesedilom 44">
              <a:extLst>
                <a:ext uri="{FF2B5EF4-FFF2-40B4-BE49-F238E27FC236}">
                  <a16:creationId xmlns:a16="http://schemas.microsoft.com/office/drawing/2014/main" id="{7754DAAF-3736-9797-0DCA-4427D9FC6259}"/>
                </a:ext>
              </a:extLst>
            </p:cNvPr>
            <p:cNvSpPr txBox="1"/>
            <p:nvPr/>
          </p:nvSpPr>
          <p:spPr>
            <a:xfrm>
              <a:off x="4880852" y="-154505"/>
              <a:ext cx="4483932" cy="71535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7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 err="1">
                  <a:solidFill>
                    <a:schemeClr val="bg1"/>
                  </a:solidFill>
                </a:rPr>
                <a:t>After</a:t>
              </a:r>
              <a:r>
                <a:rPr lang="sl-SI" sz="1801" dirty="0">
                  <a:solidFill>
                    <a:schemeClr val="bg1"/>
                  </a:solidFill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</a:rPr>
                <a:t>sampling</a:t>
              </a:r>
              <a:r>
                <a:rPr lang="sl-SI" sz="1801" dirty="0">
                  <a:solidFill>
                    <a:schemeClr val="bg1"/>
                  </a:solidFill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</a:rPr>
                <a:t>the</a:t>
              </a:r>
              <a:r>
                <a:rPr lang="sl-SI" sz="1801" dirty="0">
                  <a:solidFill>
                    <a:schemeClr val="bg1"/>
                  </a:solidFill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</a:rPr>
                <a:t>transformed</a:t>
              </a:r>
              <a:r>
                <a:rPr lang="sl-SI" sz="1801" dirty="0">
                  <a:solidFill>
                    <a:schemeClr val="bg1"/>
                  </a:solidFill>
                </a:rPr>
                <a:t> data, </a:t>
              </a:r>
              <a:r>
                <a:rPr lang="sl-SI" sz="1801" dirty="0" err="1">
                  <a:solidFill>
                    <a:schemeClr val="bg1"/>
                  </a:solidFill>
                </a:rPr>
                <a:t>all</a:t>
              </a:r>
              <a:r>
                <a:rPr lang="sl-SI" sz="1801" dirty="0">
                  <a:solidFill>
                    <a:schemeClr val="bg1"/>
                  </a:solidFill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</a:rPr>
                <a:t>the</a:t>
              </a:r>
              <a:r>
                <a:rPr lang="sl-SI" sz="1801" dirty="0">
                  <a:solidFill>
                    <a:schemeClr val="bg1"/>
                  </a:solidFill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</a:rPr>
                <a:t>outliers</a:t>
              </a:r>
              <a:r>
                <a:rPr lang="sl-SI" sz="1801" dirty="0">
                  <a:solidFill>
                    <a:schemeClr val="bg1"/>
                  </a:solidFill>
                </a:rPr>
                <a:t> are </a:t>
              </a:r>
              <a:r>
                <a:rPr lang="sl-SI" sz="1801" dirty="0" err="1">
                  <a:solidFill>
                    <a:schemeClr val="bg1"/>
                  </a:solidFill>
                </a:rPr>
                <a:t>mapped</a:t>
              </a:r>
              <a:r>
                <a:rPr lang="sl-SI" sz="1801" dirty="0">
                  <a:solidFill>
                    <a:schemeClr val="bg1"/>
                  </a:solidFill>
                </a:rPr>
                <a:t> to </a:t>
              </a:r>
              <a:r>
                <a:rPr lang="sl-SI" sz="1801" dirty="0" err="1">
                  <a:solidFill>
                    <a:schemeClr val="bg1"/>
                  </a:solidFill>
                </a:rPr>
                <a:t>tails</a:t>
              </a:r>
              <a:endParaRPr lang="sl-SI" sz="1801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Raven puščični povezovalnik 3">
              <a:extLst>
                <a:ext uri="{FF2B5EF4-FFF2-40B4-BE49-F238E27FC236}">
                  <a16:creationId xmlns:a16="http://schemas.microsoft.com/office/drawing/2014/main" id="{F7C88953-8D14-D39B-CEB8-7623012470E7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1905842" y="560846"/>
              <a:ext cx="5216977" cy="49068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aven puščični povezovalnik 7">
              <a:extLst>
                <a:ext uri="{FF2B5EF4-FFF2-40B4-BE49-F238E27FC236}">
                  <a16:creationId xmlns:a16="http://schemas.microsoft.com/office/drawing/2014/main" id="{EEEB7A49-A002-46DA-FA47-50C0AB3E6BE3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6094521" y="560846"/>
              <a:ext cx="1028298" cy="33274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ven puščični povezovalnik 10">
              <a:extLst>
                <a:ext uri="{FF2B5EF4-FFF2-40B4-BE49-F238E27FC236}">
                  <a16:creationId xmlns:a16="http://schemas.microsoft.com/office/drawing/2014/main" id="{36D81D64-4B57-CC9E-F9D9-56EAA8A1DEEF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2612012" y="560846"/>
              <a:ext cx="4510806" cy="49611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značba mesta noge 1">
            <a:extLst>
              <a:ext uri="{FF2B5EF4-FFF2-40B4-BE49-F238E27FC236}">
                <a16:creationId xmlns:a16="http://schemas.microsoft.com/office/drawing/2014/main" id="{6C75AA2E-5731-204D-A1D8-7EE44C0F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2" y="6554286"/>
            <a:ext cx="4114800" cy="365125"/>
          </a:xfrm>
        </p:spPr>
        <p:txBody>
          <a:bodyPr/>
          <a:lstStyle/>
          <a:p>
            <a:r>
              <a:rPr lang="sl-SI" dirty="0"/>
              <a:t>JSI, F9</a:t>
            </a:r>
          </a:p>
        </p:txBody>
      </p:sp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F0A0F798-1833-9836-998B-0AE6F8DF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40" y="6554285"/>
            <a:ext cx="2743200" cy="365125"/>
          </a:xfrm>
        </p:spPr>
        <p:txBody>
          <a:bodyPr/>
          <a:lstStyle/>
          <a:p>
            <a:fld id="{C5B056C3-474E-40CD-87BE-C691853342BB}" type="slidenum">
              <a:rPr lang="sl-SI" smtClean="0"/>
              <a:t>3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9881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EEF078-3F12-0CA6-6C2C-E0BDDB5F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C2ST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tests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6E7C5D-58D6-65EA-AEA8-1AC4BD02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Tested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10</a:t>
            </a:r>
            <a:r>
              <a:rPr lang="sl-SI" baseline="30000" dirty="0">
                <a:solidFill>
                  <a:schemeClr val="bg1"/>
                </a:solidFill>
                <a:latin typeface="Noah Text" panose="00000500000000000000" pitchFamily="50" charset="-18"/>
              </a:rPr>
              <a:t>6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generated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B7793A91-37A1-9737-6CEA-AF70226A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2753370D-2544-FD42-033C-DB43B9ED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4</a:t>
            </a:fld>
            <a:endParaRPr lang="sl-SI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D38189A8-33DD-54DC-AC89-7C027AB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83" y="478566"/>
            <a:ext cx="4994756" cy="54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kupina 10">
            <a:extLst>
              <a:ext uri="{FF2B5EF4-FFF2-40B4-BE49-F238E27FC236}">
                <a16:creationId xmlns:a16="http://schemas.microsoft.com/office/drawing/2014/main" id="{FE54C6B6-5F24-6AF8-1C97-9A1EBEDAD862}"/>
              </a:ext>
            </a:extLst>
          </p:cNvPr>
          <p:cNvGrpSpPr/>
          <p:nvPr/>
        </p:nvGrpSpPr>
        <p:grpSpPr>
          <a:xfrm>
            <a:off x="590554" y="3299995"/>
            <a:ext cx="10925175" cy="2994263"/>
            <a:chOff x="633412" y="2633147"/>
            <a:chExt cx="10925175" cy="2994263"/>
          </a:xfrm>
        </p:grpSpPr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A971CA6E-9D7B-C271-3E4B-35C2B0E5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412" y="3008035"/>
              <a:ext cx="10925175" cy="2619375"/>
            </a:xfrm>
            <a:prstGeom prst="rect">
              <a:avLst/>
            </a:prstGeom>
          </p:spPr>
        </p:pic>
        <p:sp>
          <p:nvSpPr>
            <p:cNvPr id="6" name="PoljeZBesedilom 5">
              <a:extLst>
                <a:ext uri="{FF2B5EF4-FFF2-40B4-BE49-F238E27FC236}">
                  <a16:creationId xmlns:a16="http://schemas.microsoft.com/office/drawing/2014/main" id="{BF4C2CEA-0101-A2DF-CA8F-B5731209935D}"/>
                </a:ext>
              </a:extLst>
            </p:cNvPr>
            <p:cNvSpPr txBox="1"/>
            <p:nvPr/>
          </p:nvSpPr>
          <p:spPr>
            <a:xfrm>
              <a:off x="2247901" y="2638703"/>
              <a:ext cx="225742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VP</a:t>
              </a:r>
            </a:p>
          </p:txBody>
        </p:sp>
        <p:sp>
          <p:nvSpPr>
            <p:cNvPr id="7" name="PoljeZBesedilom 6">
              <a:extLst>
                <a:ext uri="{FF2B5EF4-FFF2-40B4-BE49-F238E27FC236}">
                  <a16:creationId xmlns:a16="http://schemas.microsoft.com/office/drawing/2014/main" id="{C90E38DB-CB73-0FF6-D0CF-CB02F89FBB3C}"/>
                </a:ext>
              </a:extLst>
            </p:cNvPr>
            <p:cNvSpPr txBox="1"/>
            <p:nvPr/>
          </p:nvSpPr>
          <p:spPr>
            <a:xfrm>
              <a:off x="5934075" y="2638703"/>
              <a:ext cx="225742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VE</a:t>
              </a:r>
            </a:p>
          </p:txBody>
        </p:sp>
        <p:sp>
          <p:nvSpPr>
            <p:cNvPr id="8" name="PoljeZBesedilom 7">
              <a:extLst>
                <a:ext uri="{FF2B5EF4-FFF2-40B4-BE49-F238E27FC236}">
                  <a16:creationId xmlns:a16="http://schemas.microsoft.com/office/drawing/2014/main" id="{ACC40756-D161-064F-EE14-B0E888FDF527}"/>
                </a:ext>
              </a:extLst>
            </p:cNvPr>
            <p:cNvSpPr txBox="1"/>
            <p:nvPr/>
          </p:nvSpPr>
          <p:spPr>
            <a:xfrm>
              <a:off x="9020175" y="2633147"/>
              <a:ext cx="225742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DDIM/EDM</a:t>
              </a:r>
            </a:p>
          </p:txBody>
        </p:sp>
      </p:grpSp>
      <p:sp>
        <p:nvSpPr>
          <p:cNvPr id="10" name="Naslov 1">
            <a:extLst>
              <a:ext uri="{FF2B5EF4-FFF2-40B4-BE49-F238E27FC236}">
                <a16:creationId xmlns:a16="http://schemas.microsoft.com/office/drawing/2014/main" id="{691A22FD-187C-65C1-0DF6-36AFC320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Score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based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frameworks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sp>
        <p:nvSpPr>
          <p:cNvPr id="2" name="Označba mesta vsebine 1">
            <a:extLst>
              <a:ext uri="{FF2B5EF4-FFF2-40B4-BE49-F238E27FC236}">
                <a16:creationId xmlns:a16="http://schemas.microsoft.com/office/drawing/2014/main" id="{97358BAD-5247-9C32-6048-5FD83A97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572127"/>
            <a:ext cx="10515600" cy="4351339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preserving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continuous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version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of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stable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exploding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nonlinear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at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steps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EDM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straightest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trajectories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better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 (in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theory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)</a:t>
            </a:r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5D6D9550-E3C2-5CCF-C190-019DC683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13783A80-A182-E185-5D0E-1B6338A9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59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A01971-5682-46C8-A033-FCA6EF81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8" y="-234946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VP, VE, VP 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(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conv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. net)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55F9E703-AB49-489C-6E11-936EAF26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2" y="762252"/>
            <a:ext cx="11627979" cy="5776660"/>
          </a:xfrm>
          <a:prstGeom prst="rect">
            <a:avLst/>
          </a:prstGeom>
        </p:spPr>
      </p:pic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A53AEF3B-1313-9B96-5734-B4E2B829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4" y="6491158"/>
            <a:ext cx="4114800" cy="365125"/>
          </a:xfrm>
        </p:spPr>
        <p:txBody>
          <a:bodyPr/>
          <a:lstStyle/>
          <a:p>
            <a:r>
              <a:rPr lang="sl-SI" dirty="0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003C717D-E1DF-CF7C-EF22-3145001E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0094" y="6491156"/>
            <a:ext cx="2743200" cy="365125"/>
          </a:xfrm>
        </p:spPr>
        <p:txBody>
          <a:bodyPr/>
          <a:lstStyle/>
          <a:p>
            <a:fld id="{C5B056C3-474E-40CD-87BE-C691853342BB}" type="slidenum">
              <a:rPr lang="sl-SI" smtClean="0"/>
              <a:t>6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9567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slov 1">
            <a:extLst>
              <a:ext uri="{FF2B5EF4-FFF2-40B4-BE49-F238E27FC236}">
                <a16:creationId xmlns:a16="http://schemas.microsoft.com/office/drawing/2014/main" id="{EE5FAA1A-1DE1-7947-5AB7-E2D5D182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-229680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EDM, EDM2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14:cNvPr>
              <p14:cNvContentPartPr/>
              <p14:nvPr/>
            </p14:nvContentPartPr>
            <p14:xfrm>
              <a:off x="-800505" y="1419255"/>
              <a:ext cx="360" cy="360"/>
            </p14:xfrm>
          </p:contentPart>
        </mc:Choice>
        <mc:Fallback xmlns=""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6505" y="138325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14:cNvPr>
              <p14:cNvContentPartPr/>
              <p14:nvPr/>
            </p14:nvContentPartPr>
            <p14:xfrm>
              <a:off x="-914625" y="371295"/>
              <a:ext cx="360" cy="360"/>
            </p14:xfrm>
          </p:contentPart>
        </mc:Choice>
        <mc:Fallback xmlns="">
          <p:pic>
            <p:nvPicPr>
              <p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2625" y="35329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Slika 2">
            <a:extLst>
              <a:ext uri="{FF2B5EF4-FFF2-40B4-BE49-F238E27FC236}">
                <a16:creationId xmlns:a16="http://schemas.microsoft.com/office/drawing/2014/main" id="{9DDDAFF6-1392-1105-5583-5B0EFDB31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4" y="740130"/>
            <a:ext cx="11839284" cy="5881634"/>
          </a:xfrm>
          <a:prstGeom prst="rect">
            <a:avLst/>
          </a:prstGeom>
        </p:spPr>
      </p:pic>
      <p:sp>
        <p:nvSpPr>
          <p:cNvPr id="2" name="Označba mesta noge 1">
            <a:extLst>
              <a:ext uri="{FF2B5EF4-FFF2-40B4-BE49-F238E27FC236}">
                <a16:creationId xmlns:a16="http://schemas.microsoft.com/office/drawing/2014/main" id="{A8E09B6D-2215-5663-0442-A6DF3B01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4" y="6537195"/>
            <a:ext cx="4114800" cy="365125"/>
          </a:xfrm>
        </p:spPr>
        <p:txBody>
          <a:bodyPr/>
          <a:lstStyle/>
          <a:p>
            <a:r>
              <a:rPr lang="sl-SI" dirty="0"/>
              <a:t>JSI, F9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73A8E71C-FA71-7A97-CFE9-2B9A7174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9417" y="6537193"/>
            <a:ext cx="2743200" cy="365125"/>
          </a:xfrm>
        </p:spPr>
        <p:txBody>
          <a:bodyPr/>
          <a:lstStyle/>
          <a:p>
            <a:fld id="{C5B056C3-474E-40CD-87BE-C691853342BB}" type="slidenum">
              <a:rPr lang="sl-SI" smtClean="0"/>
              <a:t>7</a:t>
            </a:fld>
            <a:endParaRPr lang="sl-SI" dirty="0"/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D7D8332E-EE7E-ECB3-41B0-3A4E3DBC5AED}"/>
              </a:ext>
            </a:extLst>
          </p:cNvPr>
          <p:cNvGrpSpPr/>
          <p:nvPr/>
        </p:nvGrpSpPr>
        <p:grpSpPr>
          <a:xfrm>
            <a:off x="1473922" y="48131"/>
            <a:ext cx="10325204" cy="5787964"/>
            <a:chOff x="1473920" y="48129"/>
            <a:chExt cx="10325204" cy="5787965"/>
          </a:xfrm>
        </p:grpSpPr>
        <p:sp>
          <p:nvSpPr>
            <p:cNvPr id="27" name="PoljeZBesedilom 26">
              <a:extLst>
                <a:ext uri="{FF2B5EF4-FFF2-40B4-BE49-F238E27FC236}">
                  <a16:creationId xmlns:a16="http://schemas.microsoft.com/office/drawing/2014/main" id="{B3BC97FE-29C2-DDB8-4E4B-8F74668D1F05}"/>
                </a:ext>
              </a:extLst>
            </p:cNvPr>
            <p:cNvSpPr txBox="1"/>
            <p:nvPr/>
          </p:nvSpPr>
          <p:spPr>
            <a:xfrm>
              <a:off x="6225382" y="48129"/>
              <a:ext cx="4794190" cy="64658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1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Variance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undershooting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problems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/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samples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converge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to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the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middle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in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high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level</a:t>
              </a:r>
              <a:r>
                <a:rPr lang="sl-SI" sz="1801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 </a:t>
              </a:r>
              <a:r>
                <a:rPr lang="sl-SI" sz="1801" dirty="0" err="1">
                  <a:solidFill>
                    <a:schemeClr val="bg1"/>
                  </a:solidFill>
                  <a:latin typeface="Noah Text" panose="00000500000000000000" pitchFamily="50" charset="-18"/>
                </a:rPr>
                <a:t>features</a:t>
              </a:r>
              <a:endParaRPr lang="sl-SI" sz="1801" dirty="0">
                <a:solidFill>
                  <a:schemeClr val="bg1"/>
                </a:solidFill>
                <a:latin typeface="Noah Text" panose="00000500000000000000" pitchFamily="50" charset="-18"/>
              </a:endParaRPr>
            </a:p>
          </p:txBody>
        </p:sp>
        <p:cxnSp>
          <p:nvCxnSpPr>
            <p:cNvPr id="10" name="Raven puščični povezovalnik 9">
              <a:extLst>
                <a:ext uri="{FF2B5EF4-FFF2-40B4-BE49-F238E27FC236}">
                  <a16:creationId xmlns:a16="http://schemas.microsoft.com/office/drawing/2014/main" id="{79EBC87C-A2C0-51F2-D52D-1A5A7D82AA6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5507534" y="694716"/>
              <a:ext cx="3114943" cy="50217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ven puščični povezovalnik 10">
              <a:extLst>
                <a:ext uri="{FF2B5EF4-FFF2-40B4-BE49-F238E27FC236}">
                  <a16:creationId xmlns:a16="http://schemas.microsoft.com/office/drawing/2014/main" id="{09F2C48C-FCDD-1D62-9028-954828647327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473920" y="694716"/>
              <a:ext cx="7148557" cy="51413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aven puščični povezovalnik 13">
              <a:extLst>
                <a:ext uri="{FF2B5EF4-FFF2-40B4-BE49-F238E27FC236}">
                  <a16:creationId xmlns:a16="http://schemas.microsoft.com/office/drawing/2014/main" id="{63ABE260-CE41-64CF-658A-85E35DF2220B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8622477" y="694716"/>
              <a:ext cx="3176647" cy="31675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5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44E93EB6-8FB8-5E23-D6EB-E614EC50F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66" y="452928"/>
            <a:ext cx="5194914" cy="5704318"/>
          </a:xfr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8EF30B7B-CD84-513D-A289-452E8872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6" y="452928"/>
            <a:ext cx="5194914" cy="5704318"/>
          </a:xfrm>
          <a:prstGeom prst="rect">
            <a:avLst/>
          </a:prstGeom>
        </p:spPr>
      </p:pic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DBEA5E4D-ABF1-02FA-133D-017072FF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7ACDA7F4-D45A-EAD6-702E-EA4DA010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164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7D2B0C-B4D6-00FC-920E-67E303E8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8" y="302035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Problems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 Heavy" panose="000009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 Heavy" panose="00000900000000000000" pitchFamily="50" charset="-18"/>
              </a:rPr>
              <a:t>training</a:t>
            </a:r>
            <a:endParaRPr lang="sl-SI" dirty="0">
              <a:solidFill>
                <a:schemeClr val="bg1"/>
              </a:solidFill>
              <a:latin typeface="Noah Text Heavy" panose="00000900000000000000" pitchFamily="50" charset="-18"/>
            </a:endParaRP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6BAF8531-B53A-FA16-987A-585C9B6B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853" y="3325020"/>
            <a:ext cx="4705349" cy="581026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3E6250-0422-604C-F29A-DEF655D5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52575"/>
            <a:ext cx="11087100" cy="1543051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F94C2A6-09BC-070A-2C7C-0FCD1D00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4" y="4167189"/>
            <a:ext cx="11010900" cy="1085851"/>
          </a:xfrm>
          <a:prstGeom prst="rect">
            <a:avLst/>
          </a:prstGeom>
        </p:spPr>
      </p:pic>
      <p:grpSp>
        <p:nvGrpSpPr>
          <p:cNvPr id="23" name="Skupina 22">
            <a:extLst>
              <a:ext uri="{FF2B5EF4-FFF2-40B4-BE49-F238E27FC236}">
                <a16:creationId xmlns:a16="http://schemas.microsoft.com/office/drawing/2014/main" id="{FAFA412B-7369-CB01-ADDA-283B6D23D87C}"/>
              </a:ext>
            </a:extLst>
          </p:cNvPr>
          <p:cNvGrpSpPr/>
          <p:nvPr/>
        </p:nvGrpSpPr>
        <p:grpSpPr>
          <a:xfrm>
            <a:off x="6090254" y="5430587"/>
            <a:ext cx="929881" cy="462601"/>
            <a:chOff x="6090255" y="5430585"/>
            <a:chExt cx="9298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14:cNvPr>
                <p14:cNvContentPartPr/>
                <p14:nvPr/>
              </p14:nvContentPartPr>
              <p14:xfrm>
                <a:off x="6124455" y="5448225"/>
                <a:ext cx="895680" cy="444960"/>
              </p14:xfrm>
            </p:contentPart>
          </mc:Choice>
          <mc:Fallback xmlns=""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1815" y="5385225"/>
                  <a:ext cx="10213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14:cNvPr>
                <p14:cNvContentPartPr/>
                <p14:nvPr/>
              </p14:nvContentPartPr>
              <p14:xfrm>
                <a:off x="6090255" y="5430585"/>
                <a:ext cx="263880" cy="189720"/>
              </p14:xfrm>
            </p:contentPart>
          </mc:Choice>
          <mc:Fallback xmlns=""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7615" y="5367945"/>
                  <a:ext cx="389520" cy="31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862C9B29-671C-3BA5-95B2-B7C79ED2F842}"/>
              </a:ext>
            </a:extLst>
          </p:cNvPr>
          <p:cNvSpPr txBox="1"/>
          <p:nvPr/>
        </p:nvSpPr>
        <p:spPr>
          <a:xfrm>
            <a:off x="7162803" y="5670705"/>
            <a:ext cx="4438651" cy="923714"/>
          </a:xfrm>
          <a:prstGeom prst="rect">
            <a:avLst/>
          </a:prstGeom>
          <a:solidFill>
            <a:srgbClr val="DAE3F3">
              <a:alpha val="20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These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have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been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„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optimized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“,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but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variance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still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remains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too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low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after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sz="1801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sz="1801" dirty="0">
                <a:solidFill>
                  <a:schemeClr val="bg1"/>
                </a:solidFill>
                <a:latin typeface="Noah Text" panose="00000500000000000000" pitchFamily="50" charset="-18"/>
              </a:rPr>
              <a:t>.</a:t>
            </a:r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6B814BFC-0FDC-4FEF-A238-BAC804EE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l-SI"/>
              <a:t>JSI, F9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B477E247-1C33-0625-F260-742C4F01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9</a:t>
            </a:fld>
            <a:endParaRPr lang="sl-SI"/>
          </a:p>
        </p:txBody>
      </p:sp>
      <p:grpSp>
        <p:nvGrpSpPr>
          <p:cNvPr id="6" name="Skupina 5">
            <a:extLst>
              <a:ext uri="{FF2B5EF4-FFF2-40B4-BE49-F238E27FC236}">
                <a16:creationId xmlns:a16="http://schemas.microsoft.com/office/drawing/2014/main" id="{17B4CBA1-7D12-65DE-B549-0F3E0D52D19B}"/>
              </a:ext>
            </a:extLst>
          </p:cNvPr>
          <p:cNvGrpSpPr/>
          <p:nvPr/>
        </p:nvGrpSpPr>
        <p:grpSpPr>
          <a:xfrm rot="10800000">
            <a:off x="4594798" y="2763600"/>
            <a:ext cx="929881" cy="462601"/>
            <a:chOff x="6090255" y="5430585"/>
            <a:chExt cx="9298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Rokopis 6">
                  <a:extLst>
                    <a:ext uri="{FF2B5EF4-FFF2-40B4-BE49-F238E27FC236}">
                      <a16:creationId xmlns:a16="http://schemas.microsoft.com/office/drawing/2014/main" id="{46381E16-B2D3-3A9A-BCD7-B61F9A6398D6}"/>
                    </a:ext>
                  </a:extLst>
                </p14:cNvPr>
                <p14:cNvContentPartPr/>
                <p14:nvPr/>
              </p14:nvContentPartPr>
              <p14:xfrm>
                <a:off x="6124455" y="5448225"/>
                <a:ext cx="895680" cy="444960"/>
              </p14:xfrm>
            </p:contentPart>
          </mc:Choice>
          <mc:Fallback xmlns=""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1815" y="5385225"/>
                  <a:ext cx="10213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Rokopis 7">
                  <a:extLst>
                    <a:ext uri="{FF2B5EF4-FFF2-40B4-BE49-F238E27FC236}">
                      <a16:creationId xmlns:a16="http://schemas.microsoft.com/office/drawing/2014/main" id="{B22C3B73-49DC-C74B-5F07-82CE8BFBB852}"/>
                    </a:ext>
                  </a:extLst>
                </p14:cNvPr>
                <p14:cNvContentPartPr/>
                <p14:nvPr/>
              </p14:nvContentPartPr>
              <p14:xfrm>
                <a:off x="6090255" y="5430585"/>
                <a:ext cx="263880" cy="189720"/>
              </p14:xfrm>
            </p:contentPart>
          </mc:Choice>
          <mc:Fallback xmlns=""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7615" y="5367945"/>
                  <a:ext cx="389520" cy="31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055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 meri 1">
      <a:majorFont>
        <a:latin typeface="Noah Text Heavy"/>
        <a:ea typeface=""/>
        <a:cs typeface=""/>
      </a:majorFont>
      <a:minorFont>
        <a:latin typeface="Noah Text"/>
        <a:ea typeface=""/>
        <a:cs typeface="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9601</TotalTime>
  <Words>559</Words>
  <Application>Microsoft Office PowerPoint</Application>
  <PresentationFormat>Širokozaslonsko</PresentationFormat>
  <Paragraphs>117</Paragraphs>
  <Slides>24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Noah Text</vt:lpstr>
      <vt:lpstr>Noah Text Heavy</vt:lpstr>
      <vt:lpstr>Officeova tema</vt:lpstr>
      <vt:lpstr>Diffusion models for generating background events: first results</vt:lpstr>
      <vt:lpstr>Introduction</vt:lpstr>
      <vt:lpstr>DDPM sampling</vt:lpstr>
      <vt:lpstr>C2ST tests</vt:lpstr>
      <vt:lpstr>Score based frameworks</vt:lpstr>
      <vt:lpstr>VP, VE, VP (conv. net) samples</vt:lpstr>
      <vt:lpstr>EDM, EDM2 samples</vt:lpstr>
      <vt:lpstr>PowerPointova predstavitev</vt:lpstr>
      <vt:lpstr>Problems with training</vt:lpstr>
      <vt:lpstr>EDM training</vt:lpstr>
      <vt:lpstr>Training sampled snapshots for EDM</vt:lpstr>
      <vt:lpstr>Model distances</vt:lpstr>
      <vt:lpstr>Ratio tests </vt:lpstr>
      <vt:lpstr>Distributions after the cut</vt:lpstr>
      <vt:lpstr>Sig.-Bkg. Ratios</vt:lpstr>
      <vt:lpstr>Todo list </vt:lpstr>
      <vt:lpstr>Supplementary info</vt:lpstr>
      <vt:lpstr>DDPM training </vt:lpstr>
      <vt:lpstr>Training sampled snapshots for DDPM</vt:lpstr>
      <vt:lpstr>Training sampled snapshots for EDM xl</vt:lpstr>
      <vt:lpstr>Parameters/SDE models overview</vt:lpstr>
      <vt:lpstr>Diffusion models general overview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Uporabnik</dc:creator>
  <cp:lastModifiedBy>Uporabnik</cp:lastModifiedBy>
  <cp:revision>20</cp:revision>
  <dcterms:created xsi:type="dcterms:W3CDTF">2025-10-14T13:23:34Z</dcterms:created>
  <dcterms:modified xsi:type="dcterms:W3CDTF">2025-12-18T07:28:55Z</dcterms:modified>
</cp:coreProperties>
</file>